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4"/>
  </p:notesMasterIdLst>
  <p:sldIdLst>
    <p:sldId id="256" r:id="rId2"/>
    <p:sldId id="433" r:id="rId3"/>
    <p:sldId id="489" r:id="rId4"/>
    <p:sldId id="490" r:id="rId5"/>
    <p:sldId id="434" r:id="rId6"/>
    <p:sldId id="447" r:id="rId7"/>
    <p:sldId id="496" r:id="rId8"/>
    <p:sldId id="491" r:id="rId9"/>
    <p:sldId id="492" r:id="rId10"/>
    <p:sldId id="493" r:id="rId11"/>
    <p:sldId id="488" r:id="rId12"/>
    <p:sldId id="261" r:id="rId13"/>
    <p:sldId id="432" r:id="rId14"/>
    <p:sldId id="262" r:id="rId15"/>
    <p:sldId id="264" r:id="rId16"/>
    <p:sldId id="437" r:id="rId17"/>
    <p:sldId id="265" r:id="rId18"/>
    <p:sldId id="438" r:id="rId19"/>
    <p:sldId id="439" r:id="rId20"/>
    <p:sldId id="440" r:id="rId21"/>
    <p:sldId id="494" r:id="rId22"/>
    <p:sldId id="267" r:id="rId23"/>
    <p:sldId id="269" r:id="rId24"/>
    <p:sldId id="270" r:id="rId25"/>
    <p:sldId id="272" r:id="rId26"/>
    <p:sldId id="271" r:id="rId27"/>
    <p:sldId id="273" r:id="rId28"/>
    <p:sldId id="274" r:id="rId29"/>
    <p:sldId id="275" r:id="rId30"/>
    <p:sldId id="497" r:id="rId31"/>
    <p:sldId id="442" r:id="rId32"/>
    <p:sldId id="443" r:id="rId33"/>
    <p:sldId id="276" r:id="rId34"/>
    <p:sldId id="277" r:id="rId35"/>
    <p:sldId id="278" r:id="rId36"/>
    <p:sldId id="280" r:id="rId37"/>
    <p:sldId id="458" r:id="rId38"/>
    <p:sldId id="281" r:id="rId39"/>
    <p:sldId id="459" r:id="rId40"/>
    <p:sldId id="449" r:id="rId41"/>
    <p:sldId id="456" r:id="rId42"/>
    <p:sldId id="457" r:id="rId43"/>
    <p:sldId id="460" r:id="rId44"/>
    <p:sldId id="495" r:id="rId45"/>
    <p:sldId id="450" r:id="rId46"/>
    <p:sldId id="304" r:id="rId47"/>
    <p:sldId id="466" r:id="rId48"/>
    <p:sldId id="467" r:id="rId49"/>
    <p:sldId id="468" r:id="rId50"/>
    <p:sldId id="469" r:id="rId51"/>
    <p:sldId id="444" r:id="rId52"/>
    <p:sldId id="445" r:id="rId53"/>
    <p:sldId id="465" r:id="rId54"/>
    <p:sldId id="470" r:id="rId55"/>
    <p:sldId id="471" r:id="rId56"/>
    <p:sldId id="472" r:id="rId57"/>
    <p:sldId id="307" r:id="rId58"/>
    <p:sldId id="452" r:id="rId59"/>
    <p:sldId id="473" r:id="rId60"/>
    <p:sldId id="308" r:id="rId61"/>
    <p:sldId id="475" r:id="rId62"/>
    <p:sldId id="476" r:id="rId63"/>
    <p:sldId id="478" r:id="rId64"/>
    <p:sldId id="477" r:id="rId65"/>
    <p:sldId id="474" r:id="rId66"/>
    <p:sldId id="448" r:id="rId67"/>
    <p:sldId id="309" r:id="rId68"/>
    <p:sldId id="310" r:id="rId69"/>
    <p:sldId id="311" r:id="rId70"/>
    <p:sldId id="454" r:id="rId71"/>
    <p:sldId id="446" r:id="rId72"/>
    <p:sldId id="292" r:id="rId73"/>
    <p:sldId id="479" r:id="rId74"/>
    <p:sldId id="480" r:id="rId75"/>
    <p:sldId id="498" r:id="rId76"/>
    <p:sldId id="500" r:id="rId77"/>
    <p:sldId id="294" r:id="rId78"/>
    <p:sldId id="293" r:id="rId79"/>
    <p:sldId id="295" r:id="rId80"/>
    <p:sldId id="296" r:id="rId81"/>
    <p:sldId id="486" r:id="rId82"/>
    <p:sldId id="487" r:id="rId83"/>
    <p:sldId id="501" r:id="rId84"/>
    <p:sldId id="453" r:id="rId85"/>
    <p:sldId id="481" r:id="rId86"/>
    <p:sldId id="482" r:id="rId87"/>
    <p:sldId id="483" r:id="rId88"/>
    <p:sldId id="484" r:id="rId89"/>
    <p:sldId id="485" r:id="rId90"/>
    <p:sldId id="301" r:id="rId91"/>
    <p:sldId id="502" r:id="rId92"/>
    <p:sldId id="30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3"/>
    <p:restoredTop sz="94653"/>
  </p:normalViewPr>
  <p:slideViewPr>
    <p:cSldViewPr snapToGrid="0" snapToObjects="1">
      <p:cViewPr varScale="1">
        <p:scale>
          <a:sx n="107" d="100"/>
          <a:sy n="107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A0386-82E9-574F-B82B-57C705ABD1C9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BD189-662E-A14D-AB82-6A5B904B7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62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1 is mean of group 1 in pop, mu 2 is mean of group 2 in pop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28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2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36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6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72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7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2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7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3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9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 1 is mean of group 1 in pop, mu 2 is mean of group 2 in pop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one is violated should be okay. But should make adjustments if necessary. </a:t>
            </a:r>
          </a:p>
          <a:p>
            <a:endParaRPr lang="en-US" dirty="0"/>
          </a:p>
          <a:p>
            <a:r>
              <a:rPr lang="en-US" dirty="0"/>
              <a:t>Don’t have triple whammy (violating final 3 – equal sample sizes, homogeneity of variances, and normality of distribution). You can violate 2 of 3 and still be okay, though.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1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05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1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7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8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8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1" i="0" cap="none" baseline="0">
                <a:solidFill>
                  <a:schemeClr val="accent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1" i="0" kern="1200" cap="none" baseline="0" dirty="0">
                <a:solidFill>
                  <a:schemeClr val="accent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46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18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9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3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6B408273-A34A-B143-9804-A79A2DD6369D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FF33B3E-4AEF-E242-9582-5E2E38E794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4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burrelvannjr.com/docs/t_table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873-2AF0-0842-955A-2147913E5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Hypothesis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CAE52-6F9C-5D44-9213-2944A7CA5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and Bivariate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Chi Square Test of Independence (</a:t>
            </a:r>
            <a:r>
              <a:rPr lang="en-US" i="1" dirty="0"/>
              <a:t>X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IV: categorical/discrete (e.g. nominal, ordinal)</a:t>
            </a:r>
          </a:p>
          <a:p>
            <a:pPr lvl="1"/>
            <a:r>
              <a:rPr lang="en-US" dirty="0"/>
              <a:t>DV: categorical/discrete (e.g. nominal, ordinal)</a:t>
            </a:r>
          </a:p>
          <a:p>
            <a:pPr lvl="1"/>
            <a:endParaRPr lang="en-US" dirty="0"/>
          </a:p>
          <a:p>
            <a:r>
              <a:rPr lang="en-US" dirty="0"/>
              <a:t>Independent Samples T-test (</a:t>
            </a:r>
            <a:r>
              <a:rPr lang="en-US" i="1" dirty="0"/>
              <a:t>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IV: categorical/discrete (e.g. nominal, ordinal)</a:t>
            </a:r>
          </a:p>
          <a:p>
            <a:pPr lvl="2"/>
            <a:r>
              <a:rPr lang="en-US" dirty="0"/>
              <a:t>Only two groups/samples compared</a:t>
            </a:r>
          </a:p>
          <a:p>
            <a:pPr lvl="1"/>
            <a:r>
              <a:rPr lang="en-US" dirty="0"/>
              <a:t>DV: continuous (e.g. interval-ratio)</a:t>
            </a:r>
          </a:p>
          <a:p>
            <a:pPr lvl="1"/>
            <a:endParaRPr lang="en-US" dirty="0"/>
          </a:p>
          <a:p>
            <a:r>
              <a:rPr lang="en-US" dirty="0"/>
              <a:t>Analysis of Variance / ANOVA (</a:t>
            </a:r>
            <a:r>
              <a:rPr lang="en-US" i="1" dirty="0"/>
              <a:t>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IV: categorical/discrete (e.g. nominal, ordinal)</a:t>
            </a:r>
          </a:p>
          <a:p>
            <a:pPr lvl="2"/>
            <a:r>
              <a:rPr lang="en-US" dirty="0"/>
              <a:t>Three or more groups/samples compared</a:t>
            </a:r>
          </a:p>
          <a:p>
            <a:pPr lvl="1"/>
            <a:r>
              <a:rPr lang="en-US" dirty="0"/>
              <a:t>DV: continuous (e.g. interval-ratio)</a:t>
            </a:r>
          </a:p>
          <a:p>
            <a:pPr lvl="1"/>
            <a:endParaRPr lang="en-US" dirty="0"/>
          </a:p>
          <a:p>
            <a:r>
              <a:rPr lang="en-US" dirty="0"/>
              <a:t>Correlation (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IV: continuous (e.g. interval-ratio)</a:t>
            </a:r>
          </a:p>
          <a:p>
            <a:pPr lvl="1"/>
            <a:r>
              <a:rPr lang="en-US" dirty="0"/>
              <a:t>DV: continuous (e.g. interval-ratio)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873-2AF0-0842-955A-2147913E5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T-Test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CAE52-6F9C-5D44-9213-2944A7CA56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(testing the difference between the means of two groups)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4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108C-D3DC-9349-9197-1BB97DBC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w/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DC2E-43F0-3143-A0F7-833F22D0C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often concerned with differences between groups</a:t>
            </a:r>
          </a:p>
          <a:p>
            <a:pPr lvl="1"/>
            <a:r>
              <a:rPr lang="en-US" b="1" dirty="0"/>
              <a:t>Do conservatives and liberals differ in the severity of their discipline styles?</a:t>
            </a:r>
          </a:p>
          <a:p>
            <a:pPr lvl="1"/>
            <a:endParaRPr lang="en-US" dirty="0"/>
          </a:p>
          <a:p>
            <a:r>
              <a:rPr lang="en-US" dirty="0"/>
              <a:t>Want to compare discipline severity from both groups</a:t>
            </a:r>
          </a:p>
          <a:p>
            <a:pPr lvl="1"/>
            <a:r>
              <a:rPr lang="en-US" dirty="0"/>
              <a:t>Using the </a:t>
            </a:r>
            <a:r>
              <a:rPr lang="en-US" i="1" u="sng" dirty="0"/>
              <a:t>mean</a:t>
            </a:r>
            <a:r>
              <a:rPr lang="en-US" dirty="0"/>
              <a:t> severity for each group.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9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2B41-53A9-3A4C-A992-C243355C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w/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A0318-719E-2B4C-94E1-221069A45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Is difference between group means ZERO </a:t>
            </a:r>
            <a:r>
              <a:rPr lang="en-US" dirty="0"/>
              <a:t>(each group has the same mean)? If difference is not zero, is it because one group actually is </a:t>
            </a:r>
            <a:r>
              <a:rPr lang="en-US" i="1" dirty="0"/>
              <a:t>more severe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b="1" u="sng" dirty="0"/>
              <a:t>If difference is small</a:t>
            </a:r>
            <a:r>
              <a:rPr lang="en-US" dirty="0"/>
              <a:t>, it might be due to chance (sampling error)</a:t>
            </a:r>
          </a:p>
          <a:p>
            <a:pPr lvl="1"/>
            <a:r>
              <a:rPr lang="en-US" dirty="0"/>
              <a:t>Samples just happened to have similar means</a:t>
            </a:r>
          </a:p>
          <a:p>
            <a:endParaRPr lang="en-US" dirty="0"/>
          </a:p>
          <a:p>
            <a:r>
              <a:rPr lang="en-US" b="1" dirty="0"/>
              <a:t>If difference is large</a:t>
            </a:r>
            <a:r>
              <a:rPr lang="en-US" dirty="0"/>
              <a:t>, may be due to </a:t>
            </a:r>
            <a:r>
              <a:rPr lang="en-US" i="1" u="sng" dirty="0"/>
              <a:t>true</a:t>
            </a:r>
            <a:r>
              <a:rPr lang="en-US" dirty="0"/>
              <a:t> difference in populations</a:t>
            </a:r>
          </a:p>
        </p:txBody>
      </p:sp>
    </p:spTree>
    <p:extLst>
      <p:ext uri="{BB962C8B-B14F-4D97-AF65-F5344CB8AC3E}">
        <p14:creationId xmlns:p14="http://schemas.microsoft.com/office/powerpoint/2010/main" val="282995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1606-6201-7248-97CF-C626B5B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Hypothesis Testing w/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9902-992E-6E42-9CC5-DD48A25E9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/>
              <a:t>Gerontologist is studying </a:t>
            </a:r>
            <a:r>
              <a:rPr lang="en-US" altLang="en-US" b="1" dirty="0"/>
              <a:t>two methods </a:t>
            </a:r>
            <a:r>
              <a:rPr lang="en-US" altLang="en-US" dirty="0"/>
              <a:t>(A and B) for </a:t>
            </a:r>
            <a:r>
              <a:rPr lang="en-US" altLang="en-US" b="1" dirty="0"/>
              <a:t>increasing memory of nursing home residents.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Randomly selects 10 residents and divides them into Method A or Method B.</a:t>
            </a:r>
          </a:p>
          <a:p>
            <a:pPr lvl="1"/>
            <a:r>
              <a:rPr lang="en-US" altLang="en-US" dirty="0"/>
              <a:t>Asks them all to take a recall test after exposure to method</a:t>
            </a:r>
          </a:p>
          <a:p>
            <a:pPr lvl="1"/>
            <a:r>
              <a:rPr lang="en-US" altLang="en-US" dirty="0"/>
              <a:t>Mean for group A is 82; Mean for group B is 77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r>
              <a:rPr lang="en-US" altLang="en-US" b="1" dirty="0"/>
              <a:t>How do we know if the difference is real or due to chance (sampling error)?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37067-0ADF-FE47-8A17-1B3BD8FB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677" y="3790269"/>
            <a:ext cx="3532646" cy="19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1606-6201-7248-97CF-C626B5BC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9902-992E-6E42-9CC5-DD48A25E9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A: consistently in low 80s</a:t>
            </a:r>
          </a:p>
          <a:p>
            <a:r>
              <a:rPr lang="en-US" dirty="0"/>
              <a:t>Method B: consistently in high 70s</a:t>
            </a:r>
          </a:p>
          <a:p>
            <a:endParaRPr lang="en-US" dirty="0"/>
          </a:p>
          <a:p>
            <a:r>
              <a:rPr lang="en-US" dirty="0"/>
              <a:t>Difference b/w groups probably not sampling error</a:t>
            </a:r>
          </a:p>
          <a:p>
            <a:pPr lvl="1"/>
            <a:r>
              <a:rPr lang="en-US" dirty="0"/>
              <a:t>Closeness (homogeneity) of scores in each group</a:t>
            </a:r>
          </a:p>
          <a:p>
            <a:pPr lvl="1"/>
            <a:r>
              <a:rPr lang="en-US" dirty="0"/>
              <a:t>No overlap in scores b/w groups</a:t>
            </a:r>
          </a:p>
          <a:p>
            <a:pPr lvl="1"/>
            <a:endParaRPr lang="en-US" dirty="0"/>
          </a:p>
          <a:p>
            <a:r>
              <a:rPr lang="en-US" dirty="0"/>
              <a:t>Method A likely better</a:t>
            </a:r>
          </a:p>
          <a:p>
            <a:pPr lvl="1"/>
            <a:r>
              <a:rPr lang="en-US" dirty="0"/>
              <a:t>But we have to do statistical hypothesis tests to see if this difference is actually the result of chance or sampling error, or a true difference between two groups in population</a:t>
            </a:r>
          </a:p>
        </p:txBody>
      </p:sp>
    </p:spTree>
    <p:extLst>
      <p:ext uri="{BB962C8B-B14F-4D97-AF65-F5344CB8AC3E}">
        <p14:creationId xmlns:p14="http://schemas.microsoft.com/office/powerpoint/2010/main" val="17591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B893-49F2-664A-9977-32156A75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Null 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54C7-D6E7-C244-923F-090610CE5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There is </a:t>
            </a:r>
            <a:r>
              <a:rPr lang="en-US" altLang="en-US" sz="3200" i="1" u="sng" dirty="0"/>
              <a:t>no mean difference between the two groups</a:t>
            </a:r>
            <a:r>
              <a:rPr lang="en-US" altLang="en-US" sz="3200" dirty="0"/>
              <a:t>, in the population. The mean of one group is equal to the mean of the other, in the population.</a:t>
            </a:r>
          </a:p>
          <a:p>
            <a:pPr lvl="1">
              <a:lnSpc>
                <a:spcPct val="90000"/>
              </a:lnSpc>
            </a:pPr>
            <a:r>
              <a:rPr lang="en-US" altLang="en-US" sz="2900" b="1" dirty="0"/>
              <a:t>H</a:t>
            </a:r>
            <a:r>
              <a:rPr lang="en-US" altLang="en-US" sz="2900" b="1" baseline="-25000" dirty="0"/>
              <a:t>0</a:t>
            </a:r>
            <a:r>
              <a:rPr lang="en-US" altLang="en-US" sz="2900" b="1" dirty="0"/>
              <a:t>: µ</a:t>
            </a:r>
            <a:r>
              <a:rPr lang="en-US" altLang="en-US" sz="2900" b="1" baseline="-25000" dirty="0"/>
              <a:t>1 = </a:t>
            </a:r>
            <a:r>
              <a:rPr lang="en-US" altLang="en-US" sz="2900" b="1" dirty="0"/>
              <a:t>µ</a:t>
            </a:r>
            <a:r>
              <a:rPr lang="en-US" altLang="en-US" sz="2900" b="1" baseline="-25000" dirty="0"/>
              <a:t>2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i="1" dirty="0"/>
              <a:t>Any</a:t>
            </a:r>
            <a:r>
              <a:rPr lang="en-US" altLang="en-US" sz="3200" dirty="0"/>
              <a:t> observed difference between samples is due to chance/sampling error and </a:t>
            </a:r>
            <a:r>
              <a:rPr lang="en-US" altLang="en-US" sz="3200" u="sng" dirty="0"/>
              <a:t>doesn’t represent a true difference between populations</a:t>
            </a:r>
          </a:p>
        </p:txBody>
      </p:sp>
    </p:spTree>
    <p:extLst>
      <p:ext uri="{BB962C8B-B14F-4D97-AF65-F5344CB8AC3E}">
        <p14:creationId xmlns:p14="http://schemas.microsoft.com/office/powerpoint/2010/main" val="266366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5A9C3-4854-D44C-9167-6B95B215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</a:t>
            </a:r>
            <a:r>
              <a:rPr lang="en-US" altLang="en-US" baseline="-25000" dirty="0"/>
              <a:t>0: </a:t>
            </a:r>
            <a:r>
              <a:rPr lang="en-US" altLang="en-US" dirty="0"/>
              <a:t>The Null 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CE9B3-0995-B842-ACF7-B290105A0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dirty="0"/>
                  <a:t>H</a:t>
                </a:r>
                <a:r>
                  <a:rPr lang="en-US" altLang="en-US" baseline="-25000" dirty="0"/>
                  <a:t>0</a:t>
                </a:r>
                <a:r>
                  <a:rPr lang="en-US" dirty="0"/>
                  <a:t> attributes mean differences to sampling error.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𝑙𝑖𝑏𝑒𝑟𝑎𝑙𝑠</m:t>
                        </m:r>
                      </m:sub>
                    </m:sSub>
                  </m:oMath>
                </a14:m>
                <a:r>
                  <a:rPr lang="en-US" dirty="0"/>
                  <a:t> = 58;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𝑐𝑜𝑛𝑠𝑒𝑟𝑣𝑎𝑡𝑖𝑣𝑒𝑠</m:t>
                        </m:r>
                      </m:sub>
                    </m:sSub>
                  </m:oMath>
                </a14:m>
                <a:r>
                  <a:rPr lang="en-US" dirty="0"/>
                  <a:t> = 62</a:t>
                </a:r>
              </a:p>
              <a:p>
                <a:pPr lvl="1"/>
                <a:r>
                  <a:rPr lang="en-US" dirty="0"/>
                  <a:t>Null says difference results from sampling error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If, based on statistical test, we find that difference is b/c sampling error, we:</a:t>
                </a:r>
              </a:p>
              <a:p>
                <a:pPr lvl="1"/>
                <a:r>
                  <a:rPr lang="en-US" u="sng" dirty="0"/>
                  <a:t>Fail to reject</a:t>
                </a:r>
                <a:r>
                  <a:rPr lang="en-US" dirty="0"/>
                  <a:t> (accept or retain) </a:t>
                </a:r>
                <a:r>
                  <a:rPr lang="en-US" u="sng" dirty="0"/>
                  <a:t>the null hypothesis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CE9B3-0995-B842-ACF7-B290105A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39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55D-5018-4F40-8685-28AEF8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The Alternative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C357-FF49-E841-848C-C8549FC375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sz="2800" dirty="0"/>
                  <a:t>There </a:t>
                </a:r>
                <a:r>
                  <a:rPr lang="en-US" altLang="en-US" sz="2800" b="1" i="1" u="sng" dirty="0"/>
                  <a:t>is a </a:t>
                </a:r>
                <a:r>
                  <a:rPr lang="en-US" altLang="en-US" sz="2800" i="1" u="sng" dirty="0"/>
                  <a:t>mean difference between two groups</a:t>
                </a:r>
                <a:r>
                  <a:rPr lang="en-US" altLang="en-US" sz="2800" dirty="0"/>
                  <a:t>. The mean of one group does not equal the mean of the other, in the population</a:t>
                </a:r>
              </a:p>
              <a:p>
                <a:pPr lvl="1"/>
                <a:r>
                  <a:rPr lang="en-US" b="1" dirty="0"/>
                  <a:t>H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: </a:t>
                </a:r>
                <a:r>
                  <a:rPr lang="en-US" altLang="en-US" sz="2900" b="1" dirty="0"/>
                  <a:t>µ</a:t>
                </a:r>
                <a:r>
                  <a:rPr lang="en-US" altLang="en-US" sz="2900" b="1" baseline="-25000" dirty="0"/>
                  <a:t>1 </a:t>
                </a:r>
                <a14:m>
                  <m:oMath xmlns:m="http://schemas.openxmlformats.org/officeDocument/2006/math">
                    <m:r>
                      <a:rPr lang="en-US" altLang="en-US" sz="2900" b="1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en-US" sz="2900" b="1" baseline="-25000" dirty="0"/>
                  <a:t> </a:t>
                </a:r>
                <a:r>
                  <a:rPr lang="en-US" altLang="en-US" sz="2900" b="1" dirty="0"/>
                  <a:t>µ</a:t>
                </a:r>
                <a:r>
                  <a:rPr lang="en-US" altLang="en-US" sz="2900" b="1" baseline="-25000" dirty="0"/>
                  <a:t>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sz="2800" i="1" dirty="0"/>
                  <a:t>Any</a:t>
                </a:r>
                <a:r>
                  <a:rPr lang="en-US" altLang="en-US" sz="2800" dirty="0"/>
                  <a:t> observed difference between samples is not due to chance (sampling error) and </a:t>
                </a:r>
                <a:r>
                  <a:rPr lang="en-US" altLang="en-US" sz="2800" u="sng" dirty="0"/>
                  <a:t>represents a true difference in means of each group, in the population</a:t>
                </a:r>
              </a:p>
              <a:p>
                <a:pPr lvl="1"/>
                <a:r>
                  <a:rPr lang="en-US" u="sng" dirty="0"/>
                  <a:t>Reject the null hypothesis</a:t>
                </a:r>
                <a:r>
                  <a:rPr lang="en-US" dirty="0"/>
                  <a:t> (aka accept the research hypothesis)</a:t>
                </a:r>
              </a:p>
              <a:p>
                <a:pPr lvl="2"/>
                <a:r>
                  <a:rPr lang="en-US" dirty="0"/>
                  <a:t>Says the difference between samples is TOO BIG to be the result of sampling error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C357-FF49-E841-848C-C8549FC37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3" t="-3785" r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86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541-423F-524D-A81D-F8CEE1C0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The Alternative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612D7D-4EC7-2C45-B048-6FEAB49C0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Non-Directional Research Hypothesis</a:t>
                </a:r>
              </a:p>
              <a:p>
                <a:pPr lvl="1"/>
                <a:r>
                  <a:rPr lang="en-US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: µ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µ</a:t>
                </a:r>
                <a:r>
                  <a:rPr lang="en-US" baseline="-25000" dirty="0"/>
                  <a:t>2</a:t>
                </a:r>
              </a:p>
              <a:p>
                <a:pPr lvl="1"/>
                <a:endParaRPr lang="en-US" baseline="-25000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baseline="-25000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612D7D-4EC7-2C45-B048-6FEAB49C0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5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to find evidence that our hypothesis/RQ/theory is correct</a:t>
            </a:r>
          </a:p>
          <a:p>
            <a:endParaRPr lang="en-US" dirty="0"/>
          </a:p>
          <a:p>
            <a:r>
              <a:rPr lang="en-US" dirty="0"/>
              <a:t>Tests to decide if a </a:t>
            </a:r>
            <a:r>
              <a:rPr lang="en-US" u="sng" dirty="0"/>
              <a:t>statistical relationship</a:t>
            </a:r>
            <a:r>
              <a:rPr lang="en-US" dirty="0"/>
              <a:t> in our sample </a:t>
            </a:r>
            <a:r>
              <a:rPr lang="en-US" u="sng" dirty="0"/>
              <a:t>reflects a real relationship in the population</a:t>
            </a:r>
            <a:r>
              <a:rPr lang="en-US" dirty="0"/>
              <a:t> or if it is </a:t>
            </a:r>
            <a:r>
              <a:rPr lang="en-US" b="1" i="1" u="sng" dirty="0"/>
              <a:t>due to chance (sampling error)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541-423F-524D-A81D-F8CEE1C0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w/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2D7D-4EC7-2C45-B048-6FEAB49C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concerned with determining if there is </a:t>
            </a:r>
            <a:r>
              <a:rPr lang="en-US" b="1" dirty="0"/>
              <a:t>evidence AGAINST the null (disprove) in favor of our research hypothesis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“What is the probability of getting these extreme of differences between groups, given that the null hypothesis is true?”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FED5-CAEC-BD40-A0BE-59342150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Distributions and Z-scores for 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1264-0584-6A4A-B99F-D9028E754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7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B2F2-31E2-7F45-91CB-35AC72E5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35E24-DB78-7F43-94DB-43464376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Researcher wants to compare sex differences in child-rearing permissiveness</a:t>
            </a:r>
          </a:p>
          <a:p>
            <a:pPr lvl="1"/>
            <a:r>
              <a:rPr lang="en-US" altLang="en-US" dirty="0"/>
              <a:t>X = sex (male, female)</a:t>
            </a:r>
          </a:p>
          <a:p>
            <a:pPr lvl="1"/>
            <a:r>
              <a:rPr lang="en-US" altLang="en-US" dirty="0"/>
              <a:t>Y = permissiveness (scale of 1 (less permissive) to 100 (more permissive) 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Gives it to 1 random sample of two groups</a:t>
            </a:r>
          </a:p>
          <a:p>
            <a:pPr lvl="2"/>
            <a:r>
              <a:rPr lang="en-US" altLang="en-US" dirty="0"/>
              <a:t>30 males and 30 females</a:t>
            </a:r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Finds females mean = 58.0; males mean = 54.0</a:t>
            </a:r>
          </a:p>
          <a:p>
            <a:pPr lvl="2"/>
            <a:r>
              <a:rPr lang="en-US" altLang="en-US" dirty="0"/>
              <a:t>Difference between (female and male) means = +4.0</a:t>
            </a:r>
          </a:p>
          <a:p>
            <a:pPr marL="366713" lvl="1" indent="0">
              <a:buNone/>
            </a:pPr>
            <a:endParaRPr lang="en-US" altLang="en-US" dirty="0"/>
          </a:p>
          <a:p>
            <a:r>
              <a:rPr lang="en-US" altLang="en-US" dirty="0"/>
              <a:t>Is this a true difference that occurs in the population or the result of sampling error?</a:t>
            </a:r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logic of normal distributions (</a:t>
            </a:r>
            <a:r>
              <a:rPr lang="en-US" i="1" dirty="0"/>
              <a:t>sampling distributions of means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to construct a </a:t>
            </a:r>
            <a:r>
              <a:rPr lang="en-US" i="1" dirty="0"/>
              <a:t>sampling distribution of </a:t>
            </a:r>
            <a:r>
              <a:rPr lang="en-US" i="1" u="sng" dirty="0"/>
              <a:t>differences between means</a:t>
            </a:r>
            <a:endParaRPr lang="en-US" dirty="0"/>
          </a:p>
          <a:p>
            <a:pPr lvl="1"/>
            <a:r>
              <a:rPr lang="en-US" dirty="0"/>
              <a:t>Shows us how likely our difference-between-means (58.0-54.0 = +4.0) is, in relation to all possible samples.</a:t>
            </a:r>
          </a:p>
        </p:txBody>
      </p:sp>
    </p:spTree>
    <p:extLst>
      <p:ext uri="{BB962C8B-B14F-4D97-AF65-F5344CB8AC3E}">
        <p14:creationId xmlns:p14="http://schemas.microsoft.com/office/powerpoint/2010/main" val="6973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Before, he took 1 pair of random samples (30 females and 30 males)</a:t>
            </a:r>
          </a:p>
          <a:p>
            <a:pPr lvl="1"/>
            <a:r>
              <a:rPr lang="en-US" dirty="0"/>
              <a:t>Found a difference-between-means of +4.0 points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AF2BB-D0C7-E64E-BAA0-4DBB26E53A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9431" y="2949934"/>
            <a:ext cx="3146066" cy="31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assume he took 70 pairs of random samples (each with 30 females and 30 males)</a:t>
            </a:r>
          </a:p>
          <a:p>
            <a:pPr lvl="1"/>
            <a:r>
              <a:rPr lang="en-US" dirty="0"/>
              <a:t>He could calculate a difference-between-means score for each pair of samples</a:t>
            </a:r>
          </a:p>
        </p:txBody>
      </p:sp>
      <p:pic>
        <p:nvPicPr>
          <p:cNvPr id="4" name="Picture 3" descr="The scores a re shown inside a circle written in random pattern. These include 17 zeros, 10 negative ones, 11 positive ones, 8 negative twos, 7 positive twos, 5 negative threes, 5 positive threes, 3 negative fours, 2 positive fours, 1 negative give, and 1 positive five.&#10;">
            <a:extLst>
              <a:ext uri="{FF2B5EF4-FFF2-40B4-BE49-F238E27FC236}">
                <a16:creationId xmlns:a16="http://schemas.microsoft.com/office/drawing/2014/main" id="{7B5FCED9-6C62-E949-8B54-C24F415B51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3173" y="3362015"/>
            <a:ext cx="4818582" cy="29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plotted these difference-between-mean values on a frequency distribution, it would be approximately a normal curve</a:t>
            </a:r>
          </a:p>
        </p:txBody>
      </p:sp>
      <p:pic>
        <p:nvPicPr>
          <p:cNvPr id="4" name="Picture 3" descr="&quot;The vertical axis of the graph is labeled &quot;&quot;Frequency&quot;&quot; and ranges from 0 to 20 in increments of 5. The horizontal axis ranges from negative 5 to 5 in increments of 1. The frequency of various mean differences shown in the graph is as follows:&#10; negative 5: 1&#10; negative 4: 3.5&#10; negative 3: 5&#10; negative 2: 8&#10; negative 1: 10&#10; 0: 19&#10; positive 1: 10&#10; positive 2: 7&#10; positive 3: 4&#10; positive 4: 2&#10; positive 5: 1&#10; The values used in the description are approximate.&quot;&#10;">
            <a:extLst>
              <a:ext uri="{FF2B5EF4-FFF2-40B4-BE49-F238E27FC236}">
                <a16:creationId xmlns:a16="http://schemas.microsoft.com/office/drawing/2014/main" id="{29FF2667-0A78-4640-A301-043425AC4D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0794" y="3469806"/>
            <a:ext cx="5143339" cy="30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curve also approximates the null hypothesis</a:t>
            </a:r>
          </a:p>
          <a:p>
            <a:pPr lvl="1"/>
            <a:r>
              <a:rPr lang="en-US" dirty="0"/>
              <a:t>That there is NO MEAN DIFFERENCE between the two samples</a:t>
            </a:r>
          </a:p>
          <a:p>
            <a:pPr lvl="2"/>
            <a:r>
              <a:rPr lang="en-US" dirty="0"/>
              <a:t>Which is why more scores around 0 (meaning the difference between each pair of samples is zero)</a:t>
            </a:r>
          </a:p>
        </p:txBody>
      </p:sp>
      <p:pic>
        <p:nvPicPr>
          <p:cNvPr id="4" name="Picture 3" descr="&quot;The vertical axis of the graph is labeled &quot;&quot;Frequency&quot;&quot; and ranges from 0 to 20 in increments of 5. The horizontal axis ranges from negative 5 to 5 in increments of 1. The frequency of various mean differences shown in the graph is as follows:&#10; negative 5: 1&#10; negative 4: 3.5&#10; negative 3: 5&#10; negative 2: 8&#10; negative 1: 10&#10; 0: 19&#10; positive 1: 10&#10; positive 2: 7&#10; positive 3: 4&#10; positive 4: 2&#10; positive 5: 1&#10; The values used in the description are approximate.&quot;&#10;">
            <a:extLst>
              <a:ext uri="{FF2B5EF4-FFF2-40B4-BE49-F238E27FC236}">
                <a16:creationId xmlns:a16="http://schemas.microsoft.com/office/drawing/2014/main" id="{29FF2667-0A78-4640-A301-043425AC4D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0794" y="3469806"/>
            <a:ext cx="5143339" cy="30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Recall: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it approximates the normal curve, we can identify which percentage of cases (differences between sample means) fall between</a:t>
            </a:r>
          </a:p>
          <a:p>
            <a:endParaRPr lang="en-US" dirty="0"/>
          </a:p>
          <a:p>
            <a:pPr lvl="1"/>
            <a:r>
              <a:rPr lang="en-US" dirty="0"/>
              <a:t>-1 and +1 standard deviation units: </a:t>
            </a:r>
          </a:p>
          <a:p>
            <a:pPr lvl="2"/>
            <a:r>
              <a:rPr lang="en-US" b="1" u="sng" dirty="0"/>
              <a:t>68.26%</a:t>
            </a:r>
          </a:p>
          <a:p>
            <a:pPr lvl="1"/>
            <a:r>
              <a:rPr lang="en-US" dirty="0"/>
              <a:t>-2 and +2 standard deviation units: </a:t>
            </a:r>
          </a:p>
          <a:p>
            <a:pPr lvl="2"/>
            <a:r>
              <a:rPr lang="en-US" b="1" u="sng" dirty="0"/>
              <a:t>95.44%</a:t>
            </a:r>
            <a:endParaRPr lang="en-US" dirty="0"/>
          </a:p>
          <a:p>
            <a:pPr lvl="1"/>
            <a:r>
              <a:rPr lang="en-US" dirty="0"/>
              <a:t>-1.96 and +1.96 standard deviation units: </a:t>
            </a:r>
          </a:p>
          <a:p>
            <a:pPr lvl="2"/>
            <a:r>
              <a:rPr lang="en-US" b="1" u="sng" dirty="0"/>
              <a:t>95.00%</a:t>
            </a:r>
            <a:endParaRPr lang="en-US" dirty="0"/>
          </a:p>
          <a:p>
            <a:pPr lvl="1"/>
            <a:r>
              <a:rPr lang="en-US" dirty="0"/>
              <a:t>-3 and +3 standard deviation units: </a:t>
            </a:r>
          </a:p>
          <a:p>
            <a:pPr lvl="2"/>
            <a:r>
              <a:rPr lang="en-US" b="1" u="sng" dirty="0"/>
              <a:t>99.74%</a:t>
            </a:r>
            <a:endParaRPr lang="en-US" dirty="0"/>
          </a:p>
          <a:p>
            <a:pPr lvl="1"/>
            <a:r>
              <a:rPr lang="en-US" dirty="0"/>
              <a:t>-2.58 and +2.58 standard deviation units: </a:t>
            </a:r>
          </a:p>
          <a:p>
            <a:pPr lvl="2"/>
            <a:r>
              <a:rPr lang="en-US" b="1" u="sng" dirty="0"/>
              <a:t>99.00%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4917C-7F36-C64C-9FEA-D87941DA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087665" y="2619343"/>
            <a:ext cx="4101424" cy="309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19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it approximates the normal curve, we can identify which percentage of cases (differences between sample means) fall between</a:t>
            </a:r>
          </a:p>
          <a:p>
            <a:endParaRPr lang="en-US" dirty="0"/>
          </a:p>
          <a:p>
            <a:pPr lvl="1"/>
            <a:r>
              <a:rPr lang="en-US" dirty="0"/>
              <a:t>-1 and +1 standard deviation units: </a:t>
            </a:r>
          </a:p>
          <a:p>
            <a:pPr lvl="2"/>
            <a:r>
              <a:rPr lang="en-US" b="1" u="sng" dirty="0"/>
              <a:t>68.26%</a:t>
            </a:r>
          </a:p>
          <a:p>
            <a:pPr lvl="1"/>
            <a:r>
              <a:rPr lang="en-US" dirty="0"/>
              <a:t>-2 and +2 standard deviation units: </a:t>
            </a:r>
          </a:p>
          <a:p>
            <a:pPr lvl="2"/>
            <a:r>
              <a:rPr lang="en-US" b="1" u="sng" dirty="0"/>
              <a:t>95.44%</a:t>
            </a:r>
            <a:endParaRPr lang="en-US" dirty="0"/>
          </a:p>
          <a:p>
            <a:pPr lvl="1"/>
            <a:r>
              <a:rPr lang="en-US" dirty="0"/>
              <a:t>-1.96 and +1.96 standard deviation units: </a:t>
            </a:r>
          </a:p>
          <a:p>
            <a:pPr lvl="2"/>
            <a:r>
              <a:rPr lang="en-US" b="1" u="sng" dirty="0"/>
              <a:t>95.00%</a:t>
            </a:r>
            <a:endParaRPr lang="en-US" dirty="0"/>
          </a:p>
          <a:p>
            <a:pPr lvl="1"/>
            <a:r>
              <a:rPr lang="en-US" dirty="0"/>
              <a:t>-3 and +3 standard deviation units: </a:t>
            </a:r>
          </a:p>
          <a:p>
            <a:pPr lvl="2"/>
            <a:r>
              <a:rPr lang="en-US" b="1" u="sng" dirty="0"/>
              <a:t>99.74%</a:t>
            </a:r>
            <a:endParaRPr lang="en-US" dirty="0"/>
          </a:p>
          <a:p>
            <a:pPr lvl="1"/>
            <a:r>
              <a:rPr lang="en-US" dirty="0"/>
              <a:t>-2.58 and +2.58 standard deviation units: </a:t>
            </a:r>
          </a:p>
          <a:p>
            <a:pPr lvl="2"/>
            <a:r>
              <a:rPr lang="en-US" b="1" u="sng" dirty="0"/>
              <a:t>99.00%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5C712-DF33-494B-9C52-0868A49B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188341"/>
            <a:ext cx="4111614" cy="30844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839DC-4C38-F548-BBB0-C14D4952956A}"/>
              </a:ext>
            </a:extLst>
          </p:cNvPr>
          <p:cNvCxnSpPr>
            <a:stCxn id="3" idx="2"/>
          </p:cNvCxnSpPr>
          <p:nvPr/>
        </p:nvCxnSpPr>
        <p:spPr>
          <a:xfrm flipV="1">
            <a:off x="6252464" y="5141843"/>
            <a:ext cx="1062736" cy="954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show/prove that </a:t>
            </a:r>
            <a:r>
              <a:rPr lang="en-US" i="1" u="sng" dirty="0"/>
              <a:t>nothing DOES NOT exist</a:t>
            </a:r>
            <a:r>
              <a:rPr lang="en-US" dirty="0"/>
              <a:t>…</a:t>
            </a:r>
          </a:p>
          <a:p>
            <a:pPr marL="128016" lvl="1" indent="0">
              <a:buNone/>
            </a:pPr>
            <a:r>
              <a:rPr lang="en-US" dirty="0"/>
              <a:t>…rather than that something does exist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8335-D937-F44C-B5E5-F98F575D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 as (Extreme) evidence against null for 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E1A1A-6709-5843-8AB2-6DEDAC544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541-423F-524D-A81D-F8CEE1C0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2D7D-4EC7-2C45-B048-6FEAB49C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for evidence AGAINST the null</a:t>
            </a:r>
          </a:p>
          <a:p>
            <a:pPr lvl="1"/>
            <a:r>
              <a:rPr lang="en-US" dirty="0"/>
              <a:t>Extreme mean differences = evidence AGAINST NULL</a:t>
            </a:r>
          </a:p>
          <a:p>
            <a:pPr lvl="1"/>
            <a:r>
              <a:rPr lang="en-US" dirty="0"/>
              <a:t>Extreme mean differences = further away from null</a:t>
            </a:r>
          </a:p>
          <a:p>
            <a:pPr lvl="2"/>
            <a:r>
              <a:rPr lang="en-US" dirty="0"/>
              <a:t>Lower likelihood that null is true</a:t>
            </a:r>
          </a:p>
          <a:p>
            <a:endParaRPr lang="en-US" dirty="0"/>
          </a:p>
          <a:p>
            <a:r>
              <a:rPr lang="en-US" dirty="0"/>
              <a:t>But what counts as extreme?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4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2A6D-C726-A540-B87E-12C13CB6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against Null = Extreme Z-score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45C1-CEF5-0342-BC02-A079B71AF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Z-score used to find probability of obtaining scores at or below/at or above for</a:t>
            </a:r>
          </a:p>
          <a:p>
            <a:pPr lvl="1"/>
            <a:r>
              <a:rPr lang="en-US" dirty="0"/>
              <a:t>Probability Distributions</a:t>
            </a:r>
          </a:p>
          <a:p>
            <a:pPr lvl="2"/>
            <a:r>
              <a:rPr lang="en-US" dirty="0"/>
              <a:t>an individuals score relative to the population</a:t>
            </a:r>
          </a:p>
          <a:p>
            <a:pPr lvl="1"/>
            <a:r>
              <a:rPr lang="en-US" dirty="0"/>
              <a:t>Sampling Distributions</a:t>
            </a:r>
          </a:p>
          <a:p>
            <a:pPr lvl="2"/>
            <a:r>
              <a:rPr lang="en-US" dirty="0"/>
              <a:t>the mean of a sample relative to all possible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Use the Z-score formula to figure out where OUR mean difference falls on this distribution of all mean differences</a:t>
                </a:r>
              </a:p>
              <a:p>
                <a:endParaRPr lang="en-US" dirty="0"/>
              </a:p>
              <a:p>
                <a:r>
                  <a:rPr lang="en-US" dirty="0"/>
                  <a:t>Start with Z-score for probability distributions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But because we’re calculating </a:t>
                </a:r>
                <a:r>
                  <a:rPr lang="en-US" i="1" u="sng" dirty="0"/>
                  <a:t>mean</a:t>
                </a:r>
                <a:r>
                  <a:rPr lang="en-US" dirty="0"/>
                  <a:t> differences, not raw scores, we change the formula to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 r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1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Because we’re calculating mean </a:t>
                </a:r>
                <a:r>
                  <a:rPr lang="en-US" i="1" u="sng" dirty="0"/>
                  <a:t>differences</a:t>
                </a:r>
                <a:r>
                  <a:rPr lang="en-US" dirty="0"/>
                  <a:t>, not just means, we change the formula to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0 because the null assumes that the mean of the sampling distribution of means is zero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But the zero cancels out, so we’re left with…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04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we take our example of permissiveness scale differences between females and males</a:t>
                </a:r>
              </a:p>
              <a:p>
                <a:pPr lvl="1"/>
                <a:r>
                  <a:rPr lang="en-US" dirty="0"/>
                  <a:t>Females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= 58.0</a:t>
                </a:r>
              </a:p>
              <a:p>
                <a:pPr lvl="1"/>
                <a:r>
                  <a:rPr lang="en-US" dirty="0"/>
                  <a:t>Males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54.0</a:t>
                </a:r>
              </a:p>
              <a:p>
                <a:pPr lvl="1"/>
                <a:r>
                  <a:rPr lang="en-US" dirty="0"/>
                  <a:t>Difference-between-means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+4.0</a:t>
                </a:r>
              </a:p>
              <a:p>
                <a:pPr lvl="1"/>
                <a:r>
                  <a:rPr lang="en-US" dirty="0"/>
                  <a:t>And assume that the </a:t>
                </a:r>
                <a:r>
                  <a:rPr lang="en-US" b="1" i="1" u="sng" dirty="0"/>
                  <a:t>standard deviation </a:t>
                </a:r>
                <a:r>
                  <a:rPr lang="en-US" i="1" u="sng" dirty="0"/>
                  <a:t>of the sampling distribution of differences between means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) is 2.00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can calculate the z-score for our difference between means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58 −54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2.00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.00</m:t>
                        </m:r>
                      </m:den>
                    </m:f>
                  </m:oMath>
                </a14:m>
                <a:r>
                  <a:rPr lang="en-US" dirty="0"/>
                  <a:t> = 2.00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95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if we </a:t>
            </a:r>
            <a:r>
              <a:rPr lang="en-US" u="sng" dirty="0"/>
              <a:t>switched groups</a:t>
            </a:r>
            <a:r>
              <a:rPr lang="en-US" dirty="0"/>
              <a:t> so that males were group 1?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4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Females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58.0</a:t>
                </a:r>
              </a:p>
              <a:p>
                <a:r>
                  <a:rPr lang="en-US" dirty="0"/>
                  <a:t>Males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= 54.0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Difference-between-means would be negative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-4.0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the z-score would also be negative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54 −58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2.00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.04</m:t>
                        </m:r>
                      </m:den>
                    </m:f>
                  </m:oMath>
                </a14:m>
                <a:r>
                  <a:rPr lang="en-US" dirty="0"/>
                  <a:t> = -2.00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6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Distribution of Differences between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</a:t>
            </a:r>
            <a:r>
              <a:rPr lang="en-US" u="sng" dirty="0"/>
              <a:t>two z-scores… (one positive, one negative)</a:t>
            </a:r>
          </a:p>
          <a:p>
            <a:endParaRPr lang="en-US" dirty="0"/>
          </a:p>
          <a:p>
            <a:r>
              <a:rPr lang="en-US" dirty="0"/>
              <a:t>This means that the z-scores are tested based on the two tails of the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DBDCC-5E5F-3544-85BB-CDD09059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77" y="3923360"/>
            <a:ext cx="3634027" cy="25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010F-E10B-0744-BDD9-A3EA6A9F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an extreme Z-score?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DF8BE-6581-8C42-8E1C-71B204F06E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calculated Z 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2.00 </a:t>
                </a:r>
              </a:p>
              <a:p>
                <a:endParaRPr lang="en-US" dirty="0"/>
              </a:p>
              <a:p>
                <a:r>
                  <a:rPr lang="en-US" dirty="0"/>
                  <a:t>But is a Z score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2.00 extreme enough?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DF8BE-6581-8C42-8E1C-71B204F06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21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 to show/prove that “</a:t>
            </a:r>
            <a:r>
              <a:rPr lang="en-US" i="1" u="sng" dirty="0"/>
              <a:t>no relationship” DOES NOT exist</a:t>
            </a:r>
            <a:r>
              <a:rPr lang="en-US" dirty="0"/>
              <a:t>…</a:t>
            </a:r>
          </a:p>
          <a:p>
            <a:pPr marL="128016" lvl="1" indent="0">
              <a:buNone/>
            </a:pPr>
            <a:r>
              <a:rPr lang="en-US" dirty="0"/>
              <a:t>…rather than that “a relationship” DOES exist</a:t>
            </a:r>
          </a:p>
          <a:p>
            <a:endParaRPr lang="en-US" dirty="0"/>
          </a:p>
          <a:p>
            <a:r>
              <a:rPr lang="en-US" dirty="0"/>
              <a:t>Before breathalyzers: </a:t>
            </a:r>
          </a:p>
          <a:p>
            <a:pPr lvl="1"/>
            <a:r>
              <a:rPr lang="en-US" dirty="0"/>
              <a:t>Sober drivers usually obey traffic laws, stay in lanes, and don’t slur their speech </a:t>
            </a:r>
          </a:p>
          <a:p>
            <a:pPr lvl="2"/>
            <a:r>
              <a:rPr lang="en-US" dirty="0"/>
              <a:t>(NOTHING alcoholic in system)</a:t>
            </a:r>
          </a:p>
          <a:p>
            <a:pPr lvl="1"/>
            <a:r>
              <a:rPr lang="en-US" dirty="0"/>
              <a:t>If driver is swerving; cop notices slurring and inability to walk, that is evidence against the nothing in system </a:t>
            </a:r>
          </a:p>
          <a:p>
            <a:pPr lvl="2"/>
            <a:r>
              <a:rPr lang="en-US" dirty="0"/>
              <a:t>(probably NOT NOTHING alcoholic in system)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is an extreme Z-score?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Need a </a:t>
            </a:r>
            <a:r>
              <a:rPr lang="en-US" b="1" u="sng" dirty="0"/>
              <a:t>cutoff Z score </a:t>
            </a:r>
            <a:r>
              <a:rPr lang="en-US" b="1" dirty="0"/>
              <a:t>to compare with our </a:t>
            </a:r>
            <a:r>
              <a:rPr lang="en-US" b="1" u="sng" dirty="0"/>
              <a:t>calculated Z-score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is an extreme Z-score?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</a:t>
            </a:r>
            <a:r>
              <a:rPr lang="en-US" baseline="-25000" dirty="0" err="1"/>
              <a:t>critical</a:t>
            </a:r>
            <a:r>
              <a:rPr lang="en-US" baseline="-25000" dirty="0"/>
              <a:t> </a:t>
            </a:r>
          </a:p>
          <a:p>
            <a:pPr lvl="1"/>
            <a:r>
              <a:rPr lang="en-US" dirty="0"/>
              <a:t>Our cutoff Z score</a:t>
            </a:r>
          </a:p>
          <a:p>
            <a:pPr lvl="1"/>
            <a:r>
              <a:rPr lang="en-US" dirty="0"/>
              <a:t>Stays the same, selected before analyzing differences</a:t>
            </a:r>
          </a:p>
          <a:p>
            <a:pPr lvl="1"/>
            <a:endParaRPr lang="en-US" dirty="0"/>
          </a:p>
          <a:p>
            <a:r>
              <a:rPr lang="en-US" dirty="0" err="1"/>
              <a:t>Z</a:t>
            </a:r>
            <a:r>
              <a:rPr lang="en-US" baseline="-25000" dirty="0" err="1"/>
              <a:t>calculated</a:t>
            </a:r>
            <a:endParaRPr lang="en-US" baseline="-25000" dirty="0"/>
          </a:p>
          <a:p>
            <a:pPr lvl="1"/>
            <a:r>
              <a:rPr lang="en-US" dirty="0"/>
              <a:t>Our calculated Z for our mean difference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5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is an extreme Z-score?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Extreme Z-score (extreme mean difference) if:</a:t>
                </a:r>
              </a:p>
              <a:p>
                <a:endParaRPr lang="en-US" dirty="0"/>
              </a:p>
              <a:p>
                <a:r>
                  <a:rPr lang="en-US" dirty="0"/>
                  <a:t>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4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is an extreme Z-score?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6045-7EAE-C441-A7BA-4E87AB23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Cutoff Z score (</a:t>
            </a:r>
            <a:r>
              <a:rPr lang="en-US" dirty="0" err="1"/>
              <a:t>Z</a:t>
            </a:r>
            <a:r>
              <a:rPr lang="en-US" baseline="-25000" dirty="0" err="1"/>
              <a:t>critical</a:t>
            </a:r>
            <a:r>
              <a:rPr lang="en-US" dirty="0"/>
              <a:t>) identifies a point, and percent likelihood (or probability) that the null is TRUE</a:t>
            </a:r>
          </a:p>
          <a:p>
            <a:pPr lvl="1"/>
            <a:r>
              <a:rPr lang="en-US" dirty="0"/>
              <a:t>We want a low percent chance that the null is true</a:t>
            </a:r>
          </a:p>
          <a:p>
            <a:pPr lvl="1"/>
            <a:endParaRPr lang="en-US" dirty="0"/>
          </a:p>
          <a:p>
            <a:r>
              <a:rPr lang="en-US" dirty="0"/>
              <a:t>When comparing to our calculated Z-score (</a:t>
            </a:r>
            <a:r>
              <a:rPr lang="en-US" dirty="0" err="1"/>
              <a:t>Z</a:t>
            </a:r>
            <a:r>
              <a:rPr lang="en-US" baseline="-25000" dirty="0" err="1"/>
              <a:t>calculated</a:t>
            </a:r>
            <a:r>
              <a:rPr lang="en-US" dirty="0"/>
              <a:t>), tells us whether a difference between a pair of sample means is/isn’t extreme enough that it </a:t>
            </a:r>
            <a:r>
              <a:rPr lang="en-US" u="sng" dirty="0"/>
              <a:t>can’t be</a:t>
            </a:r>
            <a:r>
              <a:rPr lang="en-US" dirty="0"/>
              <a:t> attributed to sampling error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1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82EC-F59F-F048-B319-5D26EDFF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z-scores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5330-CDD6-5340-8DCC-F47861DDE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82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67094E-8ACD-6540-BDE1-052E9A47DA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67094E-8ACD-6540-BDE1-052E9A47D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25487-A246-F040-ADCA-287AE529FA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is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selected?</a:t>
                </a:r>
              </a:p>
              <a:p>
                <a:endParaRPr lang="en-US" dirty="0"/>
              </a:p>
              <a:p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is based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or the maximum allowed probability that the null will be true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25487-A246-F040-ADCA-287AE529F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88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Alpha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Cutoff for rejection region (tails)</a:t>
                </a:r>
              </a:p>
              <a:p>
                <a:pPr marL="366713" lvl="1" indent="0">
                  <a:lnSpc>
                    <a:spcPct val="90000"/>
                  </a:lnSpc>
                  <a:buNone/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Alpha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= .05</a:t>
                </a:r>
              </a:p>
              <a:p>
                <a:pPr lvl="1"/>
                <a:r>
                  <a:rPr lang="en-US" dirty="0"/>
                  <a:t>5% chance null hypothesis is true</a:t>
                </a:r>
              </a:p>
              <a:p>
                <a:pPr lvl="1"/>
                <a:r>
                  <a:rPr lang="en-US" dirty="0"/>
                  <a:t>5% of mean differences/cases considered extreme (rejection region)</a:t>
                </a:r>
              </a:p>
              <a:p>
                <a:pPr lvl="1"/>
                <a:r>
                  <a:rPr lang="en-US" dirty="0"/>
                  <a:t>5% cases left in tails of distribution</a:t>
                </a:r>
              </a:p>
              <a:p>
                <a:pPr lvl="1"/>
                <a:r>
                  <a:rPr lang="en-US" altLang="en-US" dirty="0"/>
                  <a:t>.05 maximum allowed probability that the null is true</a:t>
                </a:r>
              </a:p>
              <a:p>
                <a:pPr lvl="1"/>
                <a:endParaRPr lang="en-US" altLang="en-US" dirty="0"/>
              </a:p>
              <a:p>
                <a:pPr lvl="1"/>
                <a:r>
                  <a:rPr lang="en-US" altLang="en-US" dirty="0"/>
                  <a:t>Associated Z score (</a:t>
                </a:r>
                <a:r>
                  <a:rPr lang="en-US" altLang="en-US" dirty="0" err="1"/>
                  <a:t>Z</a:t>
                </a:r>
                <a:r>
                  <a:rPr lang="en-US" altLang="en-US" baseline="-25000" dirty="0" err="1"/>
                  <a:t>critical</a:t>
                </a:r>
                <a:r>
                  <a:rPr lang="en-US" alt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1.96</a:t>
                </a:r>
                <a:endParaRPr lang="en-US" baseline="-25000" dirty="0"/>
              </a:p>
              <a:p>
                <a:pPr lvl="1"/>
                <a:endParaRPr lang="en-US" dirty="0"/>
              </a:p>
              <a:p>
                <a:pPr lvl="1">
                  <a:lnSpc>
                    <a:spcPct val="90000"/>
                  </a:lnSpc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65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35E24-DB78-7F43-94DB-43464376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0C55738-7162-8A42-9448-DDDD499513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030374"/>
                  </p:ext>
                </p:extLst>
              </p:nvPr>
            </p:nvGraphicFramePr>
            <p:xfrm>
              <a:off x="2188464" y="3429000"/>
              <a:ext cx="81280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570667904"/>
                        </a:ext>
                      </a:extLst>
                    </a:gridCol>
                    <a:gridCol w="2332736">
                      <a:extLst>
                        <a:ext uri="{9D8B030D-6E8A-4147-A177-3AD203B41FA5}">
                          <a16:colId xmlns:a16="http://schemas.microsoft.com/office/drawing/2014/main" val="1464357216"/>
                        </a:ext>
                      </a:extLst>
                    </a:gridCol>
                    <a:gridCol w="2269067">
                      <a:extLst>
                        <a:ext uri="{9D8B030D-6E8A-4147-A177-3AD203B41FA5}">
                          <a16:colId xmlns:a16="http://schemas.microsoft.com/office/drawing/2014/main" val="3554359430"/>
                        </a:ext>
                      </a:extLst>
                    </a:gridCol>
                    <a:gridCol w="1494197">
                      <a:extLst>
                        <a:ext uri="{9D8B030D-6E8A-4147-A177-3AD203B41FA5}">
                          <a16:colId xmlns:a16="http://schemas.microsoft.com/office/drawing/2014/main" val="21971897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% cases in tails/extremes/rejection 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Maximum probability H</a:t>
                          </a:r>
                          <a:r>
                            <a:rPr lang="en-US" baseline="-25000" dirty="0"/>
                            <a:t>0</a:t>
                          </a:r>
                          <a:r>
                            <a:rPr lang="en-US" dirty="0"/>
                            <a:t> is 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Z</a:t>
                          </a:r>
                          <a:r>
                            <a:rPr lang="en-US" baseline="-25000" dirty="0" err="1"/>
                            <a:t>critical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613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8468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0C55738-7162-8A42-9448-DDDD499513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030374"/>
                  </p:ext>
                </p:extLst>
              </p:nvPr>
            </p:nvGraphicFramePr>
            <p:xfrm>
              <a:off x="2188464" y="3429000"/>
              <a:ext cx="8128000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570667904"/>
                        </a:ext>
                      </a:extLst>
                    </a:gridCol>
                    <a:gridCol w="2332736">
                      <a:extLst>
                        <a:ext uri="{9D8B030D-6E8A-4147-A177-3AD203B41FA5}">
                          <a16:colId xmlns:a16="http://schemas.microsoft.com/office/drawing/2014/main" val="1464357216"/>
                        </a:ext>
                      </a:extLst>
                    </a:gridCol>
                    <a:gridCol w="2269067">
                      <a:extLst>
                        <a:ext uri="{9D8B030D-6E8A-4147-A177-3AD203B41FA5}">
                          <a16:colId xmlns:a16="http://schemas.microsoft.com/office/drawing/2014/main" val="3554359430"/>
                        </a:ext>
                      </a:extLst>
                    </a:gridCol>
                    <a:gridCol w="1494197">
                      <a:extLst>
                        <a:ext uri="{9D8B030D-6E8A-4147-A177-3AD203B41FA5}">
                          <a16:colId xmlns:a16="http://schemas.microsoft.com/office/drawing/2014/main" val="219718972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4110" r="-301250" b="-479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% cases in tails/extremes/rejection 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Maximum probability H</a:t>
                          </a:r>
                          <a:r>
                            <a:rPr lang="en-US" baseline="-25000" dirty="0"/>
                            <a:t>0</a:t>
                          </a:r>
                          <a:r>
                            <a:rPr lang="en-US" dirty="0"/>
                            <a:t> is 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Z</a:t>
                          </a:r>
                          <a:r>
                            <a:rPr lang="en-US" baseline="-25000" dirty="0" err="1"/>
                            <a:t>critical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613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4068" t="-262069" r="-847" b="-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8468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72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Calculated mean difference is </a:t>
                </a:r>
                <a:r>
                  <a:rPr lang="en-US" i="1" u="sng" dirty="0"/>
                  <a:t>more extreme</a:t>
                </a:r>
                <a:r>
                  <a:rPr lang="en-US" dirty="0"/>
                  <a:t> than our cutoff for “extremeness” </a:t>
                </a:r>
              </a:p>
              <a:p>
                <a:pPr lvl="1"/>
                <a:r>
                  <a:rPr lang="en-US" dirty="0"/>
                  <a:t>Calculated mean difference is extremely different from what is expected by the null hypothesis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Statistically significant (extreme) mean difference from what what was expected by the null hypothesis</a:t>
                </a:r>
              </a:p>
              <a:p>
                <a:endParaRPr lang="en-US" dirty="0"/>
              </a:p>
              <a:p>
                <a:pPr lvl="1">
                  <a:lnSpc>
                    <a:spcPct val="90000"/>
                  </a:lnSpc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develop hypothesis that </a:t>
            </a:r>
            <a:r>
              <a:rPr lang="en-US" i="1" u="sng" dirty="0"/>
              <a:t>nothing (no difference) exists</a:t>
            </a:r>
            <a:r>
              <a:rPr lang="en-US" dirty="0"/>
              <a:t>, to disprove or </a:t>
            </a:r>
            <a:r>
              <a:rPr lang="en-US" i="1" u="sng" dirty="0"/>
              <a:t>reject</a:t>
            </a:r>
            <a:r>
              <a:rPr lang="en-US" dirty="0"/>
              <a:t> it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Null Hypothesis (H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.05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1.96 |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Calculated mean difference is </a:t>
                </a:r>
                <a:r>
                  <a:rPr lang="en-US" i="1" u="sng" dirty="0"/>
                  <a:t>more extreme</a:t>
                </a:r>
                <a:r>
                  <a:rPr lang="en-US" dirty="0"/>
                  <a:t> than our cutoff for “extremeness” </a:t>
                </a:r>
              </a:p>
              <a:p>
                <a:pPr lvl="2"/>
                <a:r>
                  <a:rPr lang="en-US" dirty="0"/>
                  <a:t>Calculated mean difference is extremely different from what is expected by the null hypothesis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Statistically significant (extreme) mean difference from what what was expected by the null hypothesis</a:t>
                </a:r>
              </a:p>
              <a:p>
                <a:endParaRPr lang="en-US" dirty="0"/>
              </a:p>
              <a:p>
                <a:pPr lvl="1">
                  <a:lnSpc>
                    <a:spcPct val="90000"/>
                  </a:lnSpc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80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DD7AE6-7115-BD42-9D0D-DB0A12FEDB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DD7AE6-7115-BD42-9D0D-DB0A12FED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Z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dirty="0"/>
                  <a:t>1.96 spans 95% of all cases around the mean</a:t>
                </a:r>
              </a:p>
              <a:p>
                <a:pPr lvl="1"/>
                <a:r>
                  <a:rPr lang="en-US" dirty="0"/>
                  <a:t>Total of 5% of cases are between the Z-scores and their closest tails, Z score and more extreme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b="1" u="sng" dirty="0"/>
                  <a:t>2.5%</a:t>
                </a:r>
                <a:r>
                  <a:rPr lang="en-US" dirty="0"/>
                  <a:t> of all possible mean differences are </a:t>
                </a:r>
                <a:r>
                  <a:rPr lang="en-US" b="1" u="sng" dirty="0"/>
                  <a:t>in the top end of the distribution</a:t>
                </a:r>
              </a:p>
              <a:p>
                <a:pPr lvl="1"/>
                <a:r>
                  <a:rPr lang="en-US" b="1" u="sng" dirty="0"/>
                  <a:t>2.5%</a:t>
                </a:r>
                <a:r>
                  <a:rPr lang="en-US" dirty="0"/>
                  <a:t> of all mean differences </a:t>
                </a:r>
                <a:r>
                  <a:rPr lang="en-US" b="1" u="sng" dirty="0"/>
                  <a:t>in the bottom end of the distribution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1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DD7AE6-7115-BD42-9D0D-DB0A12FEDB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DD7AE6-7115-BD42-9D0D-DB0A12FED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dirty="0"/>
                  <a:t>1.96</a:t>
                </a:r>
              </a:p>
              <a:p>
                <a:pPr lvl="1"/>
                <a:r>
                  <a:rPr lang="en-US" dirty="0"/>
                  <a:t>There is a only a 5% chance, or .05 maximum probability that our mean difference or *more* extreme occurred because of sampling error</a:t>
                </a:r>
              </a:p>
              <a:p>
                <a:pPr lvl="2"/>
                <a:r>
                  <a:rPr lang="en-US" dirty="0"/>
                  <a:t>Very unlikely that this mean difference was because of sampling error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Therefore, if its not because of sampling error… we </a:t>
                </a:r>
                <a:r>
                  <a:rPr lang="en-US" u="sng" dirty="0"/>
                  <a:t>REJECT THE NULL HYPOTHESIS</a:t>
                </a:r>
                <a:r>
                  <a:rPr lang="en-US" dirty="0"/>
                  <a:t> that there is no mean difference between the two populations.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1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If alpha is very small, </a:t>
                </a:r>
                <a:r>
                  <a:rPr lang="en-US" altLang="en-US" u="sng" dirty="0"/>
                  <a:t>it is harder and harder to reject the null hypothesis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Smaller rejection regions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More stringent requirements for rejecting the null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en-US" u="sng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What if you set alpha (the maximum probability that the null hypothesis is allowed to be true) to a smaller number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US" dirty="0"/>
                  <a:t> = .01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en-US" dirty="0"/>
                  <a:t> = .001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17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35E24-DB78-7F43-94DB-43464376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endParaRPr lang="en-US" alt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C0596DB-9E26-F346-A5C6-DDF3382C63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252002"/>
                  </p:ext>
                </p:extLst>
              </p:nvPr>
            </p:nvGraphicFramePr>
            <p:xfrm>
              <a:off x="2188464" y="2834640"/>
              <a:ext cx="8128000" cy="202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570667904"/>
                        </a:ext>
                      </a:extLst>
                    </a:gridCol>
                    <a:gridCol w="2332736">
                      <a:extLst>
                        <a:ext uri="{9D8B030D-6E8A-4147-A177-3AD203B41FA5}">
                          <a16:colId xmlns:a16="http://schemas.microsoft.com/office/drawing/2014/main" val="1464357216"/>
                        </a:ext>
                      </a:extLst>
                    </a:gridCol>
                    <a:gridCol w="2269067">
                      <a:extLst>
                        <a:ext uri="{9D8B030D-6E8A-4147-A177-3AD203B41FA5}">
                          <a16:colId xmlns:a16="http://schemas.microsoft.com/office/drawing/2014/main" val="3554359430"/>
                        </a:ext>
                      </a:extLst>
                    </a:gridCol>
                    <a:gridCol w="1494197">
                      <a:extLst>
                        <a:ext uri="{9D8B030D-6E8A-4147-A177-3AD203B41FA5}">
                          <a16:colId xmlns:a16="http://schemas.microsoft.com/office/drawing/2014/main" val="21971897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% cases in tails/extremes/rejection 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Maximum probability H</a:t>
                          </a:r>
                          <a:r>
                            <a:rPr lang="en-US" baseline="-25000" dirty="0"/>
                            <a:t>0</a:t>
                          </a:r>
                          <a:r>
                            <a:rPr lang="en-US" dirty="0"/>
                            <a:t> is 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Z</a:t>
                          </a:r>
                          <a:r>
                            <a:rPr lang="en-US" baseline="-25000" dirty="0" err="1"/>
                            <a:t>critical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613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9846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/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98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dirty="0"/>
                            <a:t>3.29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8987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C0596DB-9E26-F346-A5C6-DDF3382C63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252002"/>
                  </p:ext>
                </p:extLst>
              </p:nvPr>
            </p:nvGraphicFramePr>
            <p:xfrm>
              <a:off x="2188464" y="2834640"/>
              <a:ext cx="8128000" cy="2026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2570667904"/>
                        </a:ext>
                      </a:extLst>
                    </a:gridCol>
                    <a:gridCol w="2332736">
                      <a:extLst>
                        <a:ext uri="{9D8B030D-6E8A-4147-A177-3AD203B41FA5}">
                          <a16:colId xmlns:a16="http://schemas.microsoft.com/office/drawing/2014/main" val="1464357216"/>
                        </a:ext>
                      </a:extLst>
                    </a:gridCol>
                    <a:gridCol w="2269067">
                      <a:extLst>
                        <a:ext uri="{9D8B030D-6E8A-4147-A177-3AD203B41FA5}">
                          <a16:colId xmlns:a16="http://schemas.microsoft.com/office/drawing/2014/main" val="3554359430"/>
                        </a:ext>
                      </a:extLst>
                    </a:gridCol>
                    <a:gridCol w="1494197">
                      <a:extLst>
                        <a:ext uri="{9D8B030D-6E8A-4147-A177-3AD203B41FA5}">
                          <a16:colId xmlns:a16="http://schemas.microsoft.com/office/drawing/2014/main" val="219718972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2778" r="-301250" b="-1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% cases in tails/extremes/rejection 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Maximum probability H</a:t>
                          </a:r>
                          <a:r>
                            <a:rPr lang="en-US" baseline="-25000" dirty="0"/>
                            <a:t>0</a:t>
                          </a:r>
                          <a:r>
                            <a:rPr lang="en-US" dirty="0"/>
                            <a:t> is 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Z</a:t>
                          </a:r>
                          <a:r>
                            <a:rPr lang="en-US" baseline="-25000" dirty="0" err="1"/>
                            <a:t>critical</a:t>
                          </a:r>
                          <a:endParaRPr 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9613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4068" t="-255172" r="-847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9846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4068" t="-343333" r="-847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5981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.1%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.001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4068" t="-458621" r="-847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89876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9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.01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2.58 |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Calculated mean difference is </a:t>
                </a:r>
                <a:r>
                  <a:rPr lang="en-US" i="1" u="sng" dirty="0"/>
                  <a:t>more extreme</a:t>
                </a:r>
                <a:r>
                  <a:rPr lang="en-US" dirty="0"/>
                  <a:t> than our cutoff for “extremeness” </a:t>
                </a:r>
              </a:p>
              <a:p>
                <a:pPr lvl="2"/>
                <a:r>
                  <a:rPr lang="en-US" dirty="0"/>
                  <a:t>Calculated mean difference is extremely different from what is expected by the null hypothesis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Statistically significant (extreme) mean difference from what what was expected by the null hypothesis</a:t>
                </a:r>
              </a:p>
              <a:p>
                <a:endParaRPr lang="en-US" dirty="0"/>
              </a:p>
              <a:p>
                <a:pPr lvl="1">
                  <a:lnSpc>
                    <a:spcPct val="90000"/>
                  </a:lnSpc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1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.001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3.29 |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Calculated mean difference is </a:t>
                </a:r>
                <a:r>
                  <a:rPr lang="en-US" i="1" u="sng" dirty="0"/>
                  <a:t>more extreme</a:t>
                </a:r>
                <a:r>
                  <a:rPr lang="en-US" dirty="0"/>
                  <a:t> than our cutoff for “extremeness” </a:t>
                </a:r>
              </a:p>
              <a:p>
                <a:pPr lvl="2"/>
                <a:r>
                  <a:rPr lang="en-US" dirty="0"/>
                  <a:t>Calculated mean difference is extremely different from what is expected by the null hypothesis</a:t>
                </a:r>
              </a:p>
              <a:p>
                <a:pPr lvl="1"/>
                <a:endParaRPr lang="en-US" dirty="0"/>
              </a:p>
              <a:p>
                <a:pPr lvl="2"/>
                <a:r>
                  <a:rPr lang="en-US" dirty="0"/>
                  <a:t>Statistically significant (extreme) mean difference from what what was expected by the null hypothesis</a:t>
                </a:r>
              </a:p>
              <a:p>
                <a:endParaRPr lang="en-US" dirty="0"/>
              </a:p>
              <a:p>
                <a:pPr lvl="1">
                  <a:lnSpc>
                    <a:spcPct val="90000"/>
                  </a:lnSpc>
                </a:pPr>
                <a:endParaRPr lang="en-US" alt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7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35E24-DB78-7F43-94DB-43464376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F016B-0C52-F047-8F33-D7558636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34" y="1815548"/>
            <a:ext cx="6207059" cy="4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maximum probability allowed for the null to be true (a cutoff)…</a:t>
                </a:r>
              </a:p>
              <a:p>
                <a:pPr lvl="1"/>
                <a:r>
                  <a:rPr lang="en-US" i="1" dirty="0"/>
                  <a:t>p</a:t>
                </a:r>
                <a:r>
                  <a:rPr lang="en-US" dirty="0"/>
                  <a:t> is different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35E24-DB78-7F43-94DB-43464376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(</a:t>
            </a:r>
            <a:r>
              <a:rPr lang="en-US" i="1" dirty="0"/>
              <a:t>p</a:t>
            </a:r>
            <a:r>
              <a:rPr lang="en-US" dirty="0"/>
              <a:t>)</a:t>
            </a:r>
          </a:p>
          <a:p>
            <a:pPr lvl="1"/>
            <a:r>
              <a:rPr lang="en-US" u="sng" dirty="0"/>
              <a:t>Actual</a:t>
            </a:r>
            <a:r>
              <a:rPr lang="en-US" dirty="0"/>
              <a:t> probability of finding </a:t>
            </a:r>
            <a:r>
              <a:rPr lang="en-US" u="sng" dirty="0"/>
              <a:t>this extreme of a difference</a:t>
            </a:r>
            <a:r>
              <a:rPr lang="en-US" dirty="0"/>
              <a:t> if the null hypothesis is true</a:t>
            </a:r>
          </a:p>
          <a:p>
            <a:pPr lvl="2"/>
            <a:r>
              <a:rPr lang="en-US" dirty="0"/>
              <a:t>Probability that the null hypothesis is true, given this extreme of a difference</a:t>
            </a:r>
          </a:p>
          <a:p>
            <a:pPr lvl="1"/>
            <a:r>
              <a:rPr lang="en-US" dirty="0"/>
              <a:t>Area from that Z score to the closest tails.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develop contradictory hypothesis that </a:t>
            </a:r>
            <a:r>
              <a:rPr lang="en-US" i="1" u="sng" dirty="0"/>
              <a:t>something (a difference) does exist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Alternative Hypothesis / Research Hypothesis (H</a:t>
            </a:r>
            <a:r>
              <a:rPr lang="en-US" baseline="-25000" dirty="0"/>
              <a:t>1</a:t>
            </a:r>
            <a:r>
              <a:rPr lang="en-US" dirty="0"/>
              <a:t> / H</a:t>
            </a:r>
            <a:r>
              <a:rPr lang="en-US" baseline="-25000" dirty="0"/>
              <a:t>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Disproven null hypothesis lends support for research hypothesis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Difference between </a:t>
                </a:r>
                <a:r>
                  <a:rPr lang="en-US" i="1" dirty="0"/>
                  <a:t>p</a:t>
                </a:r>
                <a:r>
                  <a:rPr lang="en-US" dirty="0"/>
                  <a:t> and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 threshold selected beforehand</a:t>
                </a:r>
              </a:p>
              <a:p>
                <a:pPr lvl="2"/>
                <a:r>
                  <a:rPr lang="en-US" dirty="0"/>
                  <a:t>Has associated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i="1" dirty="0"/>
                  <a:t>p</a:t>
                </a:r>
              </a:p>
              <a:p>
                <a:pPr lvl="2"/>
                <a:r>
                  <a:rPr lang="en-US" dirty="0"/>
                  <a:t>Based on the data</a:t>
                </a:r>
              </a:p>
              <a:p>
                <a:pPr lvl="2"/>
                <a:r>
                  <a:rPr lang="en-US" dirty="0"/>
                  <a:t>Exact probability of finding this difference, if the null hypothesis is true</a:t>
                </a:r>
              </a:p>
              <a:p>
                <a:pPr lvl="2"/>
                <a:r>
                  <a:rPr lang="en-US" dirty="0"/>
                  <a:t>Based on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4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difference to be extreme, we need:</a:t>
                </a:r>
              </a:p>
              <a:p>
                <a:pPr lvl="1"/>
                <a:r>
                  <a:rPr lang="en-US" dirty="0"/>
                  <a:t>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then..</a:t>
                </a:r>
              </a:p>
              <a:p>
                <a:pPr lvl="1"/>
                <a:r>
                  <a:rPr lang="en-US" dirty="0"/>
                  <a:t>the area in the extremes of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(</a:t>
                </a:r>
                <a:r>
                  <a:rPr lang="en-US" i="1" dirty="0"/>
                  <a:t>p</a:t>
                </a:r>
                <a:r>
                  <a:rPr lang="en-US" dirty="0"/>
                  <a:t>, or the exact probability that the null is true for THIS difference) should be smaller than the area in the extremes of the cutoff of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or the maximum probability that the null hypothesis is true)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then…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Difference between mean of group 1 and mean of group 2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2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1.96 |  , then..</a:t>
                </a:r>
              </a:p>
              <a:p>
                <a:pPr lvl="1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1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.05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7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2.58 |  , then..</a:t>
                </a:r>
              </a:p>
              <a:p>
                <a:pPr lvl="1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i="1" dirty="0"/>
              </a:p>
              <a:p>
                <a:pPr lvl="1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.01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80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Cutoff Z-score (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), and Statistical Significance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C4CB2F2-31E2-7F45-91CB-35AC72E540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03" t="-11765" b="-16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Difference between </a:t>
                </a:r>
                <a:r>
                  <a:rPr lang="en-US" i="1" dirty="0"/>
                  <a:t>p</a:t>
                </a:r>
                <a:r>
                  <a:rPr lang="en-US" dirty="0"/>
                  <a:t> and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:r>
                  <a:rPr lang="en-US" i="1" dirty="0"/>
                  <a:t>p</a:t>
                </a:r>
                <a:r>
                  <a:rPr lang="en-US" dirty="0"/>
                  <a:t> is less than or equal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the null hypothesis is considered to be false, so we reject it:</a:t>
                </a:r>
              </a:p>
              <a:p>
                <a:pPr lvl="2"/>
                <a:r>
                  <a:rPr lang="en-US" dirty="0"/>
                  <a:t>Statistically Significant Difference: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OR </a:t>
                </a:r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.05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135E24-DB78-7F43-94DB-43464376C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5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7AE6-7115-BD42-9D0D-DB0A12FE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what is an extreme Z-score?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our example, our Z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US" dirty="0"/>
                  <a:t>2.00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What is </a:t>
                </a:r>
                <a:r>
                  <a:rPr lang="en-US" i="1" dirty="0"/>
                  <a:t>p</a:t>
                </a:r>
                <a:r>
                  <a:rPr lang="en-US" dirty="0"/>
                  <a:t>?</a:t>
                </a:r>
                <a:endParaRPr lang="en-US" u="sng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Do we reject or fail to reject?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316045-7EAE-C441-A7BA-4E87AB236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51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91D0-919F-164F-835F-913714BB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B9E10-B7EC-9F4F-BCA8-2065B13B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set our alpha at too lenient a level (e.g.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.10) or too stringent a level (e.g.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.0001), we can run into errors…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B9E10-B7EC-9F4F-BCA8-2065B13B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03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5105-F81E-6C42-9B11-58001748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D6CFC-0549-B64F-BB0D-6234C647B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Type I error</a:t>
                </a:r>
              </a:p>
              <a:p>
                <a:pPr lvl="1"/>
                <a:r>
                  <a:rPr lang="en-US" altLang="en-US" dirty="0"/>
                  <a:t>We reject the null hypothesis when we shouldn’t have</a:t>
                </a:r>
              </a:p>
              <a:p>
                <a:pPr lvl="1"/>
                <a:r>
                  <a:rPr lang="en-US" dirty="0"/>
                  <a:t>Happens when we have too lenient an alpha (e.g.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.10) </a:t>
                </a:r>
              </a:p>
              <a:p>
                <a:pPr lvl="1"/>
                <a:endParaRPr lang="en-US" dirty="0"/>
              </a:p>
              <a:p>
                <a:r>
                  <a:rPr lang="en-US" altLang="en-US" dirty="0"/>
                  <a:t>Type II error</a:t>
                </a:r>
              </a:p>
              <a:p>
                <a:pPr lvl="1"/>
                <a:r>
                  <a:rPr lang="en-US" altLang="en-US" dirty="0"/>
                  <a:t>We fail to reject the null hypothesis when we should have</a:t>
                </a:r>
              </a:p>
              <a:p>
                <a:pPr lvl="1"/>
                <a:r>
                  <a:rPr lang="en-US" dirty="0"/>
                  <a:t>Happens when we have too stringent an alpha (e.g.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.0001)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2D6CFC-0549-B64F-BB0D-6234C647B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85105-F81E-6C42-9B11-58001748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 and Type II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6CFC-0549-B64F-BB0D-6234C647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Inverse relationship</a:t>
            </a:r>
          </a:p>
          <a:p>
            <a:pPr lvl="1"/>
            <a:r>
              <a:rPr lang="en-US" dirty="0"/>
              <a:t>The larger the probability of committing a Type I error, the smaller the probability of committing a Type II error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40FE0-35EA-AB4A-B746-E53463B9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47" y="3377783"/>
            <a:ext cx="4608002" cy="30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7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F1541-423F-524D-A81D-F8CEE1C0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12D7D-4EC7-2C45-B048-6FEAB49C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for evidence AGAINST the null</a:t>
            </a:r>
          </a:p>
          <a:p>
            <a:pPr lvl="1"/>
            <a:r>
              <a:rPr lang="en-US" dirty="0"/>
              <a:t>Extreme associations between variables or extreme differences in means of groups</a:t>
            </a:r>
          </a:p>
          <a:p>
            <a:pPr lvl="2"/>
            <a:r>
              <a:rPr lang="en-US" dirty="0"/>
              <a:t>Lower likelihood that null is true</a:t>
            </a:r>
          </a:p>
          <a:p>
            <a:endParaRPr lang="en-US" dirty="0"/>
          </a:p>
          <a:p>
            <a:r>
              <a:rPr lang="en-US" i="1" dirty="0"/>
              <a:t>But what counts as extreme?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Remember Z-score formula:</a:t>
                </a:r>
              </a:p>
              <a:p>
                <a:pPr lvl="1"/>
                <a:r>
                  <a:rPr lang="en-US" dirty="0"/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we never truly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the standard deviation of the sampling distribution of the difference between means</a:t>
                </a:r>
              </a:p>
              <a:p>
                <a:pPr lvl="2"/>
                <a:r>
                  <a:rPr lang="en-US" dirty="0"/>
                  <a:t>So we have to estimate it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29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C3A7-308A-AE47-8F34-FF8E65C0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Standard Error of the Mean </a:t>
            </a:r>
          </a:p>
          <a:p>
            <a:pPr lvl="1"/>
            <a:r>
              <a:rPr lang="en-US" dirty="0"/>
              <a:t>Never truly know standard deviation of the population, or the standard deviation of the sampling distribution, since we don’t actually take multiple samples</a:t>
            </a:r>
          </a:p>
          <a:p>
            <a:endParaRPr lang="en-US" dirty="0"/>
          </a:p>
          <a:p>
            <a:r>
              <a:rPr lang="en-US" dirty="0"/>
              <a:t>So we estimate the </a:t>
            </a:r>
            <a:r>
              <a:rPr lang="en-US" i="1" u="sng" dirty="0"/>
              <a:t>standard deviation</a:t>
            </a:r>
            <a:r>
              <a:rPr lang="en-US" dirty="0"/>
              <a:t> of the </a:t>
            </a:r>
            <a:r>
              <a:rPr lang="en-US" i="1" u="sng" dirty="0"/>
              <a:t>sampling distribution of difference between means</a:t>
            </a:r>
            <a:r>
              <a:rPr lang="en-US" dirty="0"/>
              <a:t> from our one (paired) sample</a:t>
            </a:r>
          </a:p>
          <a:p>
            <a:pPr lvl="1"/>
            <a:r>
              <a:rPr lang="en-US" dirty="0"/>
              <a:t>Standard Error of the Difference between Means</a:t>
            </a:r>
          </a:p>
        </p:txBody>
      </p:sp>
    </p:spTree>
    <p:extLst>
      <p:ext uri="{BB962C8B-B14F-4D97-AF65-F5344CB8AC3E}">
        <p14:creationId xmlns:p14="http://schemas.microsoft.com/office/powerpoint/2010/main" val="2291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Estimating the Standard Deviation of the Sampling Distribution of the Difference between Means</a:t>
                </a:r>
              </a:p>
              <a:p>
                <a:pPr lvl="1"/>
                <a:r>
                  <a:rPr lang="en-US" dirty="0"/>
                  <a:t>Standard Error of the Difference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our Z-score formula becomes: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366713" lvl="1" indent="0" algn="ctr">
                  <a:buNone/>
                </a:pPr>
                <a:r>
                  <a:rPr lang="en-US" i="1" dirty="0"/>
                  <a:t>Z</a:t>
                </a:r>
                <a:r>
                  <a:rPr lang="en-US" dirty="0"/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1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But when we substitute Standard Error of the Difference, the distribution becomes a t-distribution, making this a </a:t>
                </a:r>
                <a:r>
                  <a:rPr lang="en-US" i="1" dirty="0"/>
                  <a:t>t</a:t>
                </a:r>
                <a:r>
                  <a:rPr lang="en-US" dirty="0"/>
                  <a:t>-test:</a:t>
                </a:r>
              </a:p>
              <a:p>
                <a:endParaRPr lang="en-US" dirty="0"/>
              </a:p>
              <a:p>
                <a:pPr marL="366713" lvl="1" indent="0" algn="ctr">
                  <a:buNone/>
                </a:pPr>
                <a:r>
                  <a:rPr lang="en-US" i="1" dirty="0"/>
                  <a:t>t</a:t>
                </a:r>
                <a:r>
                  <a:rPr lang="en-US" dirty="0"/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en-US" dirty="0"/>
                  <a:t> 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66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52BC-B6D6-8B45-B2E6-68FF44AD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t-test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8E984-8A95-0A4E-AA40-C17BB1F2F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80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pPr marL="366713" lvl="1" indent="0" algn="ctr">
                  <a:buNone/>
                </a:pPr>
                <a:endParaRPr lang="en-US" i="1" dirty="0"/>
              </a:p>
              <a:p>
                <a:pPr marL="366713" lvl="1" indent="0" algn="ctr">
                  <a:buNone/>
                </a:pPr>
                <a:endParaRPr lang="en-US" i="1" dirty="0"/>
              </a:p>
              <a:p>
                <a:pPr marL="366713" lvl="1" indent="0" algn="ctr">
                  <a:buNone/>
                </a:pPr>
                <a:endParaRPr lang="en-US" i="1" dirty="0"/>
              </a:p>
              <a:p>
                <a:pPr marL="366713" lvl="1" indent="0" algn="ctr">
                  <a:buNone/>
                </a:pPr>
                <a:r>
                  <a:rPr lang="en-US" i="1" dirty="0"/>
                  <a:t>t</a:t>
                </a:r>
                <a:r>
                  <a:rPr lang="en-US" dirty="0"/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Numerator: difference between means of group 1 and group 2</a:t>
                </a:r>
              </a:p>
              <a:p>
                <a:r>
                  <a:rPr lang="en-US" dirty="0"/>
                  <a:t>Denominator: standard error of the difference between means, standardizing the mean difference to see if it is above and beyond chance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18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722B-4C93-544B-BA09-97DC35FE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4114-4935-4B41-B9D1-F336818D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Compares two group means to see if there is a difference</a:t>
            </a:r>
          </a:p>
          <a:p>
            <a:pPr lvl="1"/>
            <a:r>
              <a:rPr lang="en-US" dirty="0"/>
              <a:t>Compares one group mean to the population mean</a:t>
            </a:r>
          </a:p>
          <a:p>
            <a:pPr lvl="1"/>
            <a:r>
              <a:rPr lang="en-US" dirty="0"/>
              <a:t>Compares one group mean to that same group’s mean at a later time</a:t>
            </a:r>
          </a:p>
          <a:p>
            <a:pPr lvl="1"/>
            <a:r>
              <a:rPr lang="en-US" b="1" dirty="0"/>
              <a:t>Compares one group mean to another group’s mean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722B-4C93-544B-BA09-97DC35FE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4114-4935-4B41-B9D1-F336818D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one-sample t-test</a:t>
            </a:r>
          </a:p>
          <a:p>
            <a:pPr lvl="1"/>
            <a:r>
              <a:rPr lang="en-US" dirty="0"/>
              <a:t>Compares the mean of the sample to the population mean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paired-samples t-test (repeated samples)</a:t>
            </a:r>
          </a:p>
          <a:p>
            <a:pPr lvl="1"/>
            <a:r>
              <a:rPr lang="en-US" dirty="0"/>
              <a:t>Compares mean of one group and time 1 to mean of that group at time 2</a:t>
            </a:r>
          </a:p>
          <a:p>
            <a:pPr lvl="1"/>
            <a:endParaRPr lang="en-US" dirty="0"/>
          </a:p>
          <a:p>
            <a:r>
              <a:rPr lang="en-US" b="1" dirty="0"/>
              <a:t>The independent samples t-test (two samples)</a:t>
            </a:r>
          </a:p>
          <a:p>
            <a:pPr lvl="1"/>
            <a:r>
              <a:rPr lang="en-US" b="1" dirty="0"/>
              <a:t>Compares mean of one group to mean of another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5142-41B3-C540-A3AA-6F43DD52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Samples </a:t>
            </a:r>
            <a:r>
              <a:rPr lang="en-US" i="1" dirty="0"/>
              <a:t>t</a:t>
            </a:r>
            <a:r>
              <a:rPr lang="en-US" dirty="0"/>
              <a:t>-Test (Variable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6819-41C8-4946-9913-4313738C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IV: nominal, ordinal (e.g. categorical/discrete)</a:t>
            </a:r>
          </a:p>
          <a:p>
            <a:pPr lvl="1"/>
            <a:r>
              <a:rPr lang="en-US" dirty="0"/>
              <a:t>Grouping variable</a:t>
            </a:r>
          </a:p>
          <a:p>
            <a:pPr lvl="2"/>
            <a:r>
              <a:rPr lang="en-US" dirty="0"/>
              <a:t>Only two groups/samples compared</a:t>
            </a:r>
          </a:p>
          <a:p>
            <a:r>
              <a:rPr lang="en-US" dirty="0"/>
              <a:t>DV: interval-ratio (e.g. continuous)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and Bivariate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F888-8DD5-CA4A-BE23-DA524432D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we’re concerned with whether or not a true statistical relationship exists (in the population) between two or more variables, we begin with bivariate tests of association.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5142-41B3-C540-A3AA-6F43DD52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Samples </a:t>
            </a:r>
            <a:r>
              <a:rPr lang="en-US" i="1" dirty="0"/>
              <a:t>t</a:t>
            </a:r>
            <a:r>
              <a:rPr lang="en-US" dirty="0"/>
              <a:t>-Test (Hypotheses)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6819-41C8-4946-9913-4313738C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No mean difference between two groups / mean of the DV does NOT vary by group</a:t>
            </a:r>
          </a:p>
          <a:p>
            <a:pPr lvl="1"/>
            <a:r>
              <a:rPr lang="en-US" sz="2800" dirty="0"/>
              <a:t>H</a:t>
            </a:r>
            <a:r>
              <a:rPr lang="en-US" sz="2800" baseline="-25000" dirty="0"/>
              <a:t>0</a:t>
            </a:r>
            <a:r>
              <a:rPr lang="en-US" sz="2800" dirty="0"/>
              <a:t>: μ</a:t>
            </a:r>
            <a:r>
              <a:rPr lang="en-US" sz="2800" baseline="-25000" dirty="0"/>
              <a:t>1</a:t>
            </a:r>
            <a:r>
              <a:rPr lang="en-US" sz="2800" dirty="0"/>
              <a:t> = μ</a:t>
            </a:r>
            <a:r>
              <a:rPr lang="en-US" sz="2800" baseline="-25000" dirty="0"/>
              <a:t>2</a:t>
            </a:r>
          </a:p>
          <a:p>
            <a:pPr lvl="1"/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Mean difference between two groups / mean of the DV DOES vary by group</a:t>
            </a:r>
          </a:p>
          <a:p>
            <a:pPr lvl="1"/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: μ</a:t>
            </a:r>
            <a:r>
              <a:rPr lang="en-US" sz="2800" baseline="-25000" dirty="0"/>
              <a:t>1</a:t>
            </a:r>
            <a:r>
              <a:rPr lang="en-US" sz="2800" dirty="0"/>
              <a:t> ≠ μ</a:t>
            </a:r>
            <a:r>
              <a:rPr lang="en-US" sz="2800" baseline="-25000" dirty="0"/>
              <a:t>2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B893-49F2-664A-9977-32156A75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Null 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554C7-D6E7-C244-923F-090610CE5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i="1" dirty="0"/>
              <a:t>Any</a:t>
            </a:r>
            <a:r>
              <a:rPr lang="en-US" altLang="en-US" dirty="0"/>
              <a:t> observed difference between samples is small and therefore due to chance/sampling error and </a:t>
            </a:r>
            <a:r>
              <a:rPr lang="en-US" altLang="en-US" u="sng" dirty="0"/>
              <a:t>doesn’t represent a true difference between populations</a:t>
            </a:r>
          </a:p>
        </p:txBody>
      </p:sp>
    </p:spTree>
    <p:extLst>
      <p:ext uri="{BB962C8B-B14F-4D97-AF65-F5344CB8AC3E}">
        <p14:creationId xmlns:p14="http://schemas.microsoft.com/office/powerpoint/2010/main" val="198899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55D-5018-4F40-8685-28AEF8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: Alternative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C357-FF49-E841-848C-C8549FC3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i="1" dirty="0"/>
              <a:t>Any</a:t>
            </a:r>
            <a:r>
              <a:rPr lang="en-US" altLang="en-US" dirty="0"/>
              <a:t> observed difference between samples is not due to chance/sampling error and </a:t>
            </a:r>
            <a:r>
              <a:rPr lang="en-US" altLang="en-US" u="sng" dirty="0"/>
              <a:t>does represent a true difference between populations</a:t>
            </a:r>
          </a:p>
          <a:p>
            <a:pPr lvl="1"/>
            <a:r>
              <a:rPr lang="en-US" u="sng" dirty="0"/>
              <a:t>Reject the null hypothesis</a:t>
            </a:r>
            <a:r>
              <a:rPr lang="en-US" dirty="0"/>
              <a:t> (aka accept the research hypothesis)</a:t>
            </a:r>
          </a:p>
          <a:p>
            <a:endParaRPr lang="en-US" dirty="0"/>
          </a:p>
          <a:p>
            <a:r>
              <a:rPr lang="en-US" dirty="0"/>
              <a:t>Says the difference between samples is </a:t>
            </a:r>
            <a:r>
              <a:rPr lang="en-US" b="1" dirty="0"/>
              <a:t>TOO BIG/TOO EXTREME </a:t>
            </a:r>
            <a:r>
              <a:rPr lang="en-US" dirty="0"/>
              <a:t>to be the result of sampling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55D-5018-4F40-8685-28AEF8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ASSUMPTIONS (cannot be violated)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C357-FF49-E841-848C-C8549FC3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70916" lvl="1" indent="-342900">
              <a:buFont typeface="+mj-lt"/>
              <a:buAutoNum type="arabicPeriod"/>
            </a:pPr>
            <a:r>
              <a:rPr lang="en-US" dirty="0"/>
              <a:t>Independence of Observations</a:t>
            </a:r>
          </a:p>
          <a:p>
            <a:pPr lvl="2"/>
            <a:r>
              <a:rPr lang="en-US" dirty="0"/>
              <a:t>Groups are not related or dependent upon each other. Case can’t be in more than one group. No ties between observations</a:t>
            </a:r>
          </a:p>
          <a:p>
            <a:pPr marL="310896" lvl="2" indent="0">
              <a:buNone/>
            </a:pP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Equal Sample (Group) Sizes</a:t>
            </a:r>
          </a:p>
          <a:p>
            <a:pPr lvl="2"/>
            <a:r>
              <a:rPr lang="en-US" dirty="0"/>
              <a:t>The number of cases in each group should be relatively similar.</a:t>
            </a:r>
          </a:p>
          <a:p>
            <a:pPr lvl="3"/>
            <a:r>
              <a:rPr lang="en-US" dirty="0"/>
              <a:t>If violated, use “</a:t>
            </a:r>
            <a:r>
              <a:rPr lang="en-US" u="sng" dirty="0"/>
              <a:t>pooled variance</a:t>
            </a:r>
            <a:r>
              <a:rPr lang="en-US" dirty="0"/>
              <a:t>” t-test formula</a:t>
            </a:r>
          </a:p>
          <a:p>
            <a:pPr marL="470916" lvl="1" indent="-342900">
              <a:buFont typeface="+mj-lt"/>
              <a:buAutoNum type="arabicPeriod"/>
            </a:pP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Homogeneity of Variance</a:t>
            </a:r>
          </a:p>
          <a:p>
            <a:pPr lvl="2"/>
            <a:r>
              <a:rPr lang="en-US" dirty="0"/>
              <a:t>Both groups have approximately equal variances (SD</a:t>
            </a:r>
            <a:r>
              <a:rPr lang="en-US" baseline="30000" dirty="0"/>
              <a:t>2</a:t>
            </a:r>
            <a:r>
              <a:rPr lang="en-US" dirty="0"/>
              <a:t>). The distributions (or spread) for the groups are approximately equal. Keppel &amp; </a:t>
            </a:r>
            <a:r>
              <a:rPr lang="en-US" dirty="0" err="1"/>
              <a:t>Zedeck</a:t>
            </a:r>
            <a:r>
              <a:rPr lang="en-US" dirty="0"/>
              <a:t> (1989) suggest that variance comparison should not exceed 10:1 ratio. </a:t>
            </a:r>
          </a:p>
          <a:p>
            <a:pPr lvl="3"/>
            <a:r>
              <a:rPr lang="en-US" dirty="0"/>
              <a:t>Examine variances/SD in summary table of output</a:t>
            </a:r>
          </a:p>
          <a:p>
            <a:pPr marL="470916" lvl="1" indent="-342900">
              <a:buFont typeface="+mj-lt"/>
              <a:buAutoNum type="arabicPeriod"/>
            </a:pP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Normality of Distribution</a:t>
            </a:r>
          </a:p>
          <a:p>
            <a:pPr lvl="2"/>
            <a:r>
              <a:rPr lang="en-US" dirty="0"/>
              <a:t>Distribution must be relatively normal</a:t>
            </a:r>
          </a:p>
          <a:p>
            <a:pPr lvl="3"/>
            <a:r>
              <a:rPr lang="en-US" dirty="0"/>
              <a:t>Visual inspection using</a:t>
            </a:r>
          </a:p>
          <a:p>
            <a:pPr lvl="4"/>
            <a:r>
              <a:rPr lang="en-US" dirty="0"/>
              <a:t>Histogram</a:t>
            </a:r>
          </a:p>
          <a:p>
            <a:pPr lvl="4"/>
            <a:r>
              <a:rPr lang="en-US" dirty="0"/>
              <a:t>Normality (Q-Q) plots</a:t>
            </a:r>
          </a:p>
          <a:p>
            <a:pPr lvl="4"/>
            <a:r>
              <a:rPr lang="en-US" dirty="0"/>
              <a:t>Box-and-Whiskers plots</a:t>
            </a:r>
          </a:p>
          <a:p>
            <a:pPr lvl="3"/>
            <a:r>
              <a:rPr lang="en-US" dirty="0"/>
              <a:t>If violated, use “</a:t>
            </a:r>
            <a:r>
              <a:rPr lang="en-US" u="sng" dirty="0"/>
              <a:t>unequal variances assumed</a:t>
            </a:r>
            <a:r>
              <a:rPr lang="en-US" dirty="0"/>
              <a:t>” formula, otherwise, use “equal variances assumed”</a:t>
            </a:r>
          </a:p>
        </p:txBody>
      </p:sp>
    </p:spTree>
    <p:extLst>
      <p:ext uri="{BB962C8B-B14F-4D97-AF65-F5344CB8AC3E}">
        <p14:creationId xmlns:p14="http://schemas.microsoft.com/office/powerpoint/2010/main" val="391335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-Test and the </a:t>
            </a:r>
            <a:r>
              <a:rPr lang="en-US" i="1" dirty="0"/>
              <a:t>t</a:t>
            </a:r>
            <a:r>
              <a:rPr lang="en-US" dirty="0"/>
              <a:t>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u="sng" dirty="0"/>
                  <a:t>t-distribution</a:t>
                </a:r>
                <a:r>
                  <a:rPr lang="en-US" dirty="0"/>
                  <a:t> (sort of like normal distribution</a:t>
                </a:r>
                <a:r>
                  <a:rPr lang="en-US"/>
                  <a:t>) </a:t>
                </a:r>
                <a:r>
                  <a:rPr lang="en-US" u="sng"/>
                  <a:t>has </a:t>
                </a:r>
                <a:r>
                  <a:rPr lang="en-US" u="sng" dirty="0"/>
                  <a:t>multiple curves</a:t>
                </a:r>
              </a:p>
              <a:p>
                <a:pPr lvl="1"/>
                <a:r>
                  <a:rPr lang="en-US" dirty="0"/>
                  <a:t>Each curve based on </a:t>
                </a:r>
                <a:r>
                  <a:rPr lang="en-US" u="sng" dirty="0"/>
                  <a:t>sample size</a:t>
                </a:r>
                <a:r>
                  <a:rPr lang="en-US" dirty="0"/>
                  <a:t> or </a:t>
                </a:r>
                <a:r>
                  <a:rPr lang="en-US" u="sng" dirty="0"/>
                  <a:t>degrees of freedom</a:t>
                </a:r>
              </a:p>
              <a:p>
                <a:pPr lvl="2"/>
                <a:r>
                  <a:rPr lang="en-US" dirty="0"/>
                  <a:t>T and Z distributions are equal if sample size is large enough (N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30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15 per group)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t</a:t>
                </a:r>
                <a:r>
                  <a:rPr lang="en-US" dirty="0"/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𝑆𝐷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i="1" dirty="0" err="1"/>
                  <a:t>df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 b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6B77ABD8-557E-2A4C-A4CE-7C828BF1F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32" y="3651940"/>
            <a:ext cx="4555629" cy="272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34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t</a:t>
            </a:r>
            <a:r>
              <a:rPr lang="en-US" dirty="0"/>
              <a:t>-Test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Recall: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then…</a:t>
                </a:r>
              </a:p>
              <a:p>
                <a:pPr lvl="2"/>
                <a:r>
                  <a:rPr lang="en-US" dirty="0"/>
                  <a:t>Difference between mean of group 1 and mean of group 2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53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t</a:t>
            </a:r>
            <a:r>
              <a:rPr lang="en-US" dirty="0"/>
              <a:t>-Test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So, applied to </a:t>
                </a:r>
                <a:r>
                  <a:rPr lang="en-US" i="1" dirty="0"/>
                  <a:t>t</a:t>
                </a:r>
                <a:r>
                  <a:rPr lang="en-US" dirty="0"/>
                  <a:t>-Test: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then…</a:t>
                </a:r>
              </a:p>
              <a:p>
                <a:pPr lvl="2"/>
                <a:r>
                  <a:rPr lang="en-US" dirty="0"/>
                  <a:t>Difference between mean of group 1 and mean of group 2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i="1" dirty="0" err="1"/>
                  <a:t>t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40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t</a:t>
            </a:r>
            <a:r>
              <a:rPr lang="en-US" dirty="0"/>
              <a:t>-Test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So, applied to </a:t>
                </a:r>
                <a:r>
                  <a:rPr lang="en-US" i="1" dirty="0"/>
                  <a:t>t</a:t>
                </a:r>
                <a:r>
                  <a:rPr lang="en-US" dirty="0"/>
                  <a:t>-Test: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then…</a:t>
                </a:r>
              </a:p>
              <a:p>
                <a:pPr lvl="2"/>
                <a:r>
                  <a:rPr lang="en-US" dirty="0"/>
                  <a:t>Difference between mean of group 1 and mean of group 2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i="1" dirty="0" err="1"/>
                  <a:t>t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8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t</a:t>
            </a:r>
            <a:r>
              <a:rPr lang="en-US" dirty="0"/>
              <a:t>-Test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Also recall for Z, if we 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.05: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1.96 |  , then…</a:t>
                </a:r>
              </a:p>
              <a:p>
                <a:pPr lvl="2"/>
                <a:r>
                  <a:rPr lang="en-US" dirty="0"/>
                  <a:t>Difference between mean of group 1 and mean of group 2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dirty="0" err="1"/>
                  <a:t>Z</a:t>
                </a:r>
                <a:r>
                  <a:rPr lang="en-US" baseline="-25000" dirty="0" err="1"/>
                  <a:t>calculated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.05</a:t>
                </a:r>
              </a:p>
              <a:p>
                <a:pPr lvl="2"/>
                <a:r>
                  <a:rPr lang="en-US" dirty="0"/>
                  <a:t>Statistically significant difference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0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t</a:t>
            </a:r>
            <a:r>
              <a:rPr lang="en-US" dirty="0"/>
              <a:t>-Test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 because </a:t>
                </a:r>
                <a:r>
                  <a:rPr lang="en-US" i="1" dirty="0"/>
                  <a:t>t</a:t>
                </a:r>
                <a:r>
                  <a:rPr lang="en-US" dirty="0"/>
                  <a:t> has multiple distributions, based on </a:t>
                </a:r>
                <a:r>
                  <a:rPr lang="en-US" i="1" dirty="0" err="1"/>
                  <a:t>df</a:t>
                </a:r>
                <a:r>
                  <a:rPr lang="en-US" dirty="0"/>
                  <a:t>, if we 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.05: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We must refer to a table (</a:t>
                </a:r>
                <a:r>
                  <a:rPr lang="en-US" dirty="0">
                    <a:solidFill>
                      <a:schemeClr val="accent1"/>
                    </a:solidFill>
                    <a:hlinkClick r:id="rId3"/>
                  </a:rPr>
                  <a:t>Appendix T</a:t>
                </a:r>
                <a:r>
                  <a:rPr lang="en-US" dirty="0"/>
                  <a:t>) to figure out what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is.</a:t>
                </a:r>
              </a:p>
              <a:p>
                <a:pPr lvl="2"/>
                <a:r>
                  <a:rPr lang="en-US" dirty="0"/>
                  <a:t>Use your chosen </a:t>
                </a:r>
                <a:r>
                  <a:rPr lang="en-US" u="sng" dirty="0"/>
                  <a:t>H</a:t>
                </a:r>
                <a:r>
                  <a:rPr lang="en-US" u="sng" baseline="-25000" dirty="0"/>
                  <a:t>1</a:t>
                </a:r>
                <a:r>
                  <a:rPr lang="en-US" dirty="0"/>
                  <a:t> (directional – one-tailed; non-directional – two-tailed)</a:t>
                </a:r>
              </a:p>
              <a:p>
                <a:pPr lvl="2"/>
                <a:r>
                  <a:rPr lang="en-US" dirty="0"/>
                  <a:t>Your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u="sng" dirty="0"/>
                  <a:t> </a:t>
                </a:r>
              </a:p>
              <a:p>
                <a:pPr lvl="2"/>
                <a:r>
                  <a:rPr lang="en-US" dirty="0"/>
                  <a:t>Your </a:t>
                </a:r>
                <a:r>
                  <a:rPr lang="en-US" i="1" u="sng" dirty="0" err="1"/>
                  <a:t>df</a:t>
                </a:r>
                <a:endParaRPr lang="en-US" i="1" u="sng" dirty="0"/>
              </a:p>
              <a:p>
                <a:pPr lvl="2"/>
                <a:endParaRPr lang="en-US" i="1" dirty="0"/>
              </a:p>
              <a:p>
                <a:pPr lvl="1"/>
                <a:r>
                  <a:rPr lang="en-US" dirty="0"/>
                  <a:t>Then, evaluate to see if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4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2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AD70-7880-224C-9AB9-1A91F51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and Bivariate relationships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78E023CC-E627-024C-9CEC-C37676FF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" r="43"/>
          <a:stretch>
            <a:fillRect/>
          </a:stretch>
        </p:blipFill>
        <p:spPr>
          <a:xfrm>
            <a:off x="1460754" y="2672076"/>
            <a:ext cx="8846820" cy="32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96AF-30E8-4746-A39B-0E976CEF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8FDFB-318B-524F-B714-0CE66606A9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Report </a:t>
                </a:r>
              </a:p>
              <a:p>
                <a:pPr lvl="1"/>
                <a:r>
                  <a:rPr lang="en-US" dirty="0"/>
                  <a:t>The test used</a:t>
                </a:r>
              </a:p>
              <a:p>
                <a:pPr lvl="1"/>
                <a:r>
                  <a:rPr lang="en-US" dirty="0"/>
                  <a:t>If you reject or fail to reject the null hypothesis</a:t>
                </a:r>
              </a:p>
              <a:p>
                <a:pPr lvl="1"/>
                <a:r>
                  <a:rPr lang="en-US" dirty="0"/>
                  <a:t>The variables used in the analysis</a:t>
                </a:r>
              </a:p>
              <a:p>
                <a:pPr lvl="1"/>
                <a:r>
                  <a:rPr lang="en-US" dirty="0"/>
                  <a:t>The degrees of freedom, calculated value of the test, and p-value</a:t>
                </a:r>
              </a:p>
              <a:p>
                <a:pPr lvl="2"/>
                <a:r>
                  <a:rPr lang="en-US" dirty="0"/>
                  <a:t>t(</a:t>
                </a:r>
                <a:r>
                  <a:rPr lang="en-US" b="1" u="sng" dirty="0" err="1">
                    <a:solidFill>
                      <a:schemeClr val="accent1"/>
                    </a:solidFill>
                  </a:rPr>
                  <a:t>df</a:t>
                </a:r>
                <a:r>
                  <a:rPr lang="en-US" dirty="0"/>
                  <a:t>) = </a:t>
                </a:r>
                <a:r>
                  <a:rPr lang="en-US" b="1" u="sng" dirty="0" err="1">
                    <a:solidFill>
                      <a:schemeClr val="accent1"/>
                    </a:solidFill>
                  </a:rPr>
                  <a:t>t</a:t>
                </a:r>
                <a:r>
                  <a:rPr lang="en-US" b="1" u="sng" baseline="-25000" dirty="0" err="1">
                    <a:solidFill>
                      <a:schemeClr val="accent1"/>
                    </a:solidFill>
                  </a:rPr>
                  <a:t>obtained</a:t>
                </a:r>
                <a:r>
                  <a:rPr lang="en-US" dirty="0"/>
                  <a:t>, </a:t>
                </a:r>
                <a:r>
                  <a:rPr lang="en-US" b="1" u="sng" dirty="0">
                    <a:solidFill>
                      <a:schemeClr val="accent1"/>
                    </a:solidFill>
                  </a:rPr>
                  <a:t>p-value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sz="2400" dirty="0"/>
                  <a:t>“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Using an independent samples t-test, I 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reject/fail to reject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the null hypothesis that there is no difference between 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group 1’s mean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and 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group 2’s mean,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in the population, t(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?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) = ?,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.05</a:t>
                </a:r>
                <a:r>
                  <a:rPr lang="en-US" sz="2400" dirty="0"/>
                  <a:t>”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8FDFB-318B-524F-B714-0CE66606A9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 r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0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D2AE-0822-494B-A013-14E9E868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Beers in the Home Fridge for Undergrads vs. grads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5E164-C9BC-DB4E-B275-81C7FB80B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Undergrads: (list of 5 observations below)</a:t>
            </a:r>
          </a:p>
          <a:p>
            <a:pPr lvl="1"/>
            <a:r>
              <a:rPr lang="en-US" dirty="0"/>
              <a:t>3, 0, 2, 1, 5</a:t>
            </a:r>
          </a:p>
          <a:p>
            <a:r>
              <a:rPr lang="en-US" dirty="0"/>
              <a:t>Grads: (list </a:t>
            </a:r>
            <a:r>
              <a:rPr lang="en-US"/>
              <a:t>of 5 </a:t>
            </a:r>
            <a:r>
              <a:rPr lang="en-US" dirty="0"/>
              <a:t>observations below)</a:t>
            </a:r>
          </a:p>
          <a:p>
            <a:pPr lvl="1"/>
            <a:r>
              <a:rPr lang="en-US" dirty="0"/>
              <a:t>1, 6, 17, 9, 2</a:t>
            </a:r>
          </a:p>
        </p:txBody>
      </p:sp>
    </p:spTree>
    <p:extLst>
      <p:ext uri="{BB962C8B-B14F-4D97-AF65-F5344CB8AC3E}">
        <p14:creationId xmlns:p14="http://schemas.microsoft.com/office/powerpoint/2010/main" val="199941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A07D-5D7D-3E45-AED0-A0D906D3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and 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96F92-44FA-444F-A413-7D1BCD1D2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sz="3200" dirty="0">
                    <a:cs typeface="Times New Roman" pitchFamily="18" charset="0"/>
                  </a:rPr>
                  <a:t>We can modify the CI formula to create a confidence interval around the mean difference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CI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en-US" i="1" dirty="0"/>
                      <m:t>t</m:t>
                    </m:r>
                    <m:r>
                      <m:rPr>
                        <m:nor/>
                      </m:rPr>
                      <a:rPr lang="en-US" baseline="-25000" dirty="0"/>
                      <m:t>critical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𝑆𝐷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96F92-44FA-444F-A413-7D1BCD1D2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50" t="-1408" r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5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pres_2019" id="{09869DB1-56FE-DC41-B93C-FB610453C327}" vid="{C52525CF-DFE4-B24F-94B4-BCBB4F20E3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new_pres_2019</Template>
  <TotalTime>6287</TotalTime>
  <Words>4558</Words>
  <Application>Microsoft Macintosh PowerPoint</Application>
  <PresentationFormat>Widescreen</PresentationFormat>
  <Paragraphs>613</Paragraphs>
  <Slides>92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Calibri</vt:lpstr>
      <vt:lpstr>Cambria Math</vt:lpstr>
      <vt:lpstr>Helvetica Neue Thin</vt:lpstr>
      <vt:lpstr>Tw Cen MT</vt:lpstr>
      <vt:lpstr>Tw Cen MT Condensed</vt:lpstr>
      <vt:lpstr>Wingdings 3</vt:lpstr>
      <vt:lpstr>Integral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</vt:lpstr>
      <vt:lpstr>Hypothesis Testing and Bivariate relationships</vt:lpstr>
      <vt:lpstr>Hypothesis Testing and Bivariate relationships</vt:lpstr>
      <vt:lpstr>Hypothesis Testing and Bivariate relationships</vt:lpstr>
      <vt:lpstr>T-Test </vt:lpstr>
      <vt:lpstr>Hypothesis Testing w/ T-Test</vt:lpstr>
      <vt:lpstr>Hypothesis Testing w/ T-Test</vt:lpstr>
      <vt:lpstr>Example: Hypothesis Testing w/ T-Test</vt:lpstr>
      <vt:lpstr>Example: Hypothesis Testing</vt:lpstr>
      <vt:lpstr>H0: Null Hypothesis</vt:lpstr>
      <vt:lpstr>H0: The Null Hypothesis</vt:lpstr>
      <vt:lpstr>H1: The Alternative Hypothesis</vt:lpstr>
      <vt:lpstr>H1: The Alternative Hypothesis</vt:lpstr>
      <vt:lpstr>Hypothesis Testing w/ T-test</vt:lpstr>
      <vt:lpstr>Distributions and Z-scores for t-test</vt:lpstr>
      <vt:lpstr>Example: Differences between Means</vt:lpstr>
      <vt:lpstr>Sampling Distribution of Differences between Means</vt:lpstr>
      <vt:lpstr>Sampling Distribution of Differences between Means</vt:lpstr>
      <vt:lpstr>Sampling Distribution of Differences between Means</vt:lpstr>
      <vt:lpstr>Sampling Distribution of Differences between Means</vt:lpstr>
      <vt:lpstr>Sampling Distribution of Differences between Means</vt:lpstr>
      <vt:lpstr>Recall: Distributions</vt:lpstr>
      <vt:lpstr>Sampling Distribution of Differences between Means</vt:lpstr>
      <vt:lpstr>Z-scores as (Extreme) evidence against null for t-test</vt:lpstr>
      <vt:lpstr>Hypothesis Testing</vt:lpstr>
      <vt:lpstr>Evidence against Null = Extreme Z-score</vt:lpstr>
      <vt:lpstr>Sampling Distribution of Differences between Means</vt:lpstr>
      <vt:lpstr>Sampling Distribution of Differences between Means</vt:lpstr>
      <vt:lpstr>Sampling Distribution of Differences between Means</vt:lpstr>
      <vt:lpstr>Sampling Distribution of Differences between Means</vt:lpstr>
      <vt:lpstr>Sampling Distribution of Differences between Means</vt:lpstr>
      <vt:lpstr>Sampling Distribution of Differences between Means</vt:lpstr>
      <vt:lpstr>But what is an extreme Z-score?</vt:lpstr>
      <vt:lpstr>But what is an extreme Z-score?</vt:lpstr>
      <vt:lpstr>But what is an extreme Z-score?</vt:lpstr>
      <vt:lpstr>But what is an extreme Z-score?</vt:lpstr>
      <vt:lpstr>But what is an extreme Z-score?</vt:lpstr>
      <vt:lpstr>Critical z-scores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Cutoff Z-score (Zcritical), and Statistical Significance (α and p)</vt:lpstr>
      <vt:lpstr>But what is an extreme Z-score?</vt:lpstr>
      <vt:lpstr>Errors</vt:lpstr>
      <vt:lpstr>Type I and Type II Errors</vt:lpstr>
      <vt:lpstr>Type I and Type II Errors</vt:lpstr>
      <vt:lpstr>Back to Hypothesis Testing</vt:lpstr>
      <vt:lpstr>Back to Hypothesis Testing</vt:lpstr>
      <vt:lpstr>Back to Hypothesis Testing</vt:lpstr>
      <vt:lpstr>Back to Hypothesis Testing</vt:lpstr>
      <vt:lpstr>Back to Hypothesis Testing</vt:lpstr>
      <vt:lpstr>The t-test</vt:lpstr>
      <vt:lpstr>The T-test</vt:lpstr>
      <vt:lpstr>The T-test</vt:lpstr>
      <vt:lpstr>The t-test</vt:lpstr>
      <vt:lpstr>Independent Samples t-Test (Variable Types)</vt:lpstr>
      <vt:lpstr>Independent Samples t-Test (Hypotheses)</vt:lpstr>
      <vt:lpstr>H0: Null Hypothesis</vt:lpstr>
      <vt:lpstr>H1: Alternative Hypothesis</vt:lpstr>
      <vt:lpstr>T-TEST ASSUMPTIONS (cannot be violated)</vt:lpstr>
      <vt:lpstr>t-Test and the t-distribution</vt:lpstr>
      <vt:lpstr>Is the t-Test extreme?</vt:lpstr>
      <vt:lpstr>Is the t-Test extreme?</vt:lpstr>
      <vt:lpstr>Is the t-Test extreme?</vt:lpstr>
      <vt:lpstr>Is the t-Test extreme?</vt:lpstr>
      <vt:lpstr>Is the t-Test extreme?</vt:lpstr>
      <vt:lpstr>Reporting t</vt:lpstr>
      <vt:lpstr>Example: Beers in the Home Fridge for Undergrads vs. grads</vt:lpstr>
      <vt:lpstr>T-test and Confidence Intervals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TESTING THE DIFFERENCE BETWEEN MEANS</dc:title>
  <dc:creator>Vann, Burrel</dc:creator>
  <cp:lastModifiedBy>Burrel Vann</cp:lastModifiedBy>
  <cp:revision>110</cp:revision>
  <dcterms:created xsi:type="dcterms:W3CDTF">2018-04-13T01:23:55Z</dcterms:created>
  <dcterms:modified xsi:type="dcterms:W3CDTF">2020-02-27T01:50:58Z</dcterms:modified>
</cp:coreProperties>
</file>